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14" r:id="rId1"/>
  </p:sldMasterIdLst>
  <p:notesMasterIdLst>
    <p:notesMasterId r:id="rId19"/>
  </p:notesMasterIdLst>
  <p:sldIdLst>
    <p:sldId id="257" r:id="rId2"/>
    <p:sldId id="256" r:id="rId3"/>
    <p:sldId id="258" r:id="rId4"/>
    <p:sldId id="260" r:id="rId5"/>
    <p:sldId id="262" r:id="rId6"/>
    <p:sldId id="261" r:id="rId7"/>
    <p:sldId id="267" r:id="rId8"/>
    <p:sldId id="268" r:id="rId9"/>
    <p:sldId id="269" r:id="rId10"/>
    <p:sldId id="265" r:id="rId11"/>
    <p:sldId id="270" r:id="rId12"/>
    <p:sldId id="272" r:id="rId13"/>
    <p:sldId id="273" r:id="rId14"/>
    <p:sldId id="274" r:id="rId15"/>
    <p:sldId id="264" r:id="rId16"/>
    <p:sldId id="259"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B6297F-AB8F-AD4E-907E-376E559B44F0}" v="4" dt="2020-01-30T23:51:14.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474" autoAdjust="0"/>
    <p:restoredTop sz="50760" autoAdjust="0"/>
  </p:normalViewPr>
  <p:slideViewPr>
    <p:cSldViewPr snapToGrid="0">
      <p:cViewPr varScale="1">
        <p:scale>
          <a:sx n="54" d="100"/>
          <a:sy n="54" d="100"/>
        </p:scale>
        <p:origin x="1848"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A1395-C1D7-4084-BEA3-3F8932D44F6B}" type="datetimeFigureOut">
              <a:rPr lang="en-US" smtClean="0"/>
              <a:t>12/23/20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23D8C-AB9A-4A4E-8F56-AE60744EF1F8}" type="slidenum">
              <a:rPr lang="en-US" smtClean="0"/>
              <a:t>‹#›</a:t>
            </a:fld>
            <a:endParaRPr lang="en-US"/>
          </a:p>
        </p:txBody>
      </p:sp>
    </p:spTree>
    <p:extLst>
      <p:ext uri="{BB962C8B-B14F-4D97-AF65-F5344CB8AC3E}">
        <p14:creationId xmlns:p14="http://schemas.microsoft.com/office/powerpoint/2010/main" val="155918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p>
        </p:txBody>
      </p:sp>
      <p:sp>
        <p:nvSpPr>
          <p:cNvPr id="4" name="Slide Number Placeholder 3"/>
          <p:cNvSpPr>
            <a:spLocks noGrp="1"/>
          </p:cNvSpPr>
          <p:nvPr>
            <p:ph type="sldNum" sz="quarter" idx="5"/>
          </p:nvPr>
        </p:nvSpPr>
        <p:spPr/>
        <p:txBody>
          <a:bodyPr/>
          <a:lstStyle/>
          <a:p>
            <a:fld id="{61723D8C-AB9A-4A4E-8F56-AE60744EF1F8}" type="slidenum">
              <a:rPr lang="en-US" smtClean="0"/>
              <a:t>2</a:t>
            </a:fld>
            <a:endParaRPr lang="en-US"/>
          </a:p>
        </p:txBody>
      </p:sp>
    </p:spTree>
    <p:extLst>
      <p:ext uri="{BB962C8B-B14F-4D97-AF65-F5344CB8AC3E}">
        <p14:creationId xmlns:p14="http://schemas.microsoft.com/office/powerpoint/2010/main" val="2013841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Triple Aim framework was created in 2007 in a 90 day research and development projected by the Institute of Healthcare Improvement [IHI] ( Lewis, 2014).  It now serves as the foundation for hospitals and communities to provide care while improving the health of the individuals and the community.   The purpose of Triple Aim is to boost the patient experiences and outcomes when receiving care, improve the health of populations, and reduce the overall cost of care (IHI, n.d.)</a:t>
            </a:r>
          </a:p>
        </p:txBody>
      </p:sp>
      <p:sp>
        <p:nvSpPr>
          <p:cNvPr id="4" name="Slide Number Placeholder 3"/>
          <p:cNvSpPr>
            <a:spLocks noGrp="1"/>
          </p:cNvSpPr>
          <p:nvPr>
            <p:ph type="sldNum" sz="quarter" idx="5"/>
          </p:nvPr>
        </p:nvSpPr>
        <p:spPr/>
        <p:txBody>
          <a:bodyPr/>
          <a:lstStyle/>
          <a:p>
            <a:fld id="{61723D8C-AB9A-4A4E-8F56-AE60744EF1F8}" type="slidenum">
              <a:rPr lang="en-US" smtClean="0"/>
              <a:t>3</a:t>
            </a:fld>
            <a:endParaRPr lang="en-US"/>
          </a:p>
        </p:txBody>
      </p:sp>
    </p:spTree>
    <p:extLst>
      <p:ext uri="{BB962C8B-B14F-4D97-AF65-F5344CB8AC3E}">
        <p14:creationId xmlns:p14="http://schemas.microsoft.com/office/powerpoint/2010/main" val="2487989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Improving the patient experience and satisfaction is one of the three components of Triple Aim.  As shown on this slide, patient experience and satisfaction have several things that must be assessed by the facility.  But are we actually asking ourselves what matters to the patient?  </a:t>
            </a:r>
            <a:r>
              <a:rPr lang="en-US" dirty="0" err="1"/>
              <a:t>Balik</a:t>
            </a:r>
            <a:r>
              <a:rPr lang="en-US" dirty="0"/>
              <a:t>, White, and </a:t>
            </a:r>
            <a:r>
              <a:rPr lang="en-US" dirty="0" err="1"/>
              <a:t>Macfie</a:t>
            </a:r>
            <a:r>
              <a:rPr lang="en-US" dirty="0"/>
              <a:t> (as cited in </a:t>
            </a:r>
            <a:r>
              <a:rPr lang="en-US" dirty="0" err="1"/>
              <a:t>Eng</a:t>
            </a:r>
            <a:r>
              <a:rPr lang="en-US" dirty="0"/>
              <a:t>, 2018) explain that we, as healthcare workers, often times assume what the patient experience is. but never actually takes the time to ask our patients of their concerns, or pick up on physical and emotional cues during visits.  </a:t>
            </a:r>
            <a:r>
              <a:rPr lang="en-US" dirty="0" err="1"/>
              <a:t>Macfie</a:t>
            </a:r>
            <a:r>
              <a:rPr lang="en-US" dirty="0"/>
              <a:t> (as cited in </a:t>
            </a:r>
            <a:r>
              <a:rPr lang="en-US" dirty="0" err="1"/>
              <a:t>Eng</a:t>
            </a:r>
            <a:r>
              <a:rPr lang="en-US" dirty="0"/>
              <a:t>, 2018) went on to say that data shows patients are more interested in healthcare professionals listening  to them than short wait times.  We as healthcare professional need to be mindful that what we perceive as improved patient experience and satisfaction, might not be how the patient feels. Therefore we need to ask our patients and families how can we improve their healthcare experiences?  We can collect information through use of patient satisfaction surveys, and develop quality improvement initiatives to assist in our</a:t>
            </a:r>
            <a:r>
              <a:rPr lang="en-US" baseline="0" dirty="0"/>
              <a:t> advancement</a:t>
            </a:r>
            <a:r>
              <a:rPr lang="en-US" dirty="0"/>
              <a:t>.  </a:t>
            </a:r>
          </a:p>
        </p:txBody>
      </p:sp>
      <p:sp>
        <p:nvSpPr>
          <p:cNvPr id="4" name="Slide Number Placeholder 3"/>
          <p:cNvSpPr>
            <a:spLocks noGrp="1"/>
          </p:cNvSpPr>
          <p:nvPr>
            <p:ph type="sldNum" sz="quarter" idx="5"/>
          </p:nvPr>
        </p:nvSpPr>
        <p:spPr/>
        <p:txBody>
          <a:bodyPr/>
          <a:lstStyle/>
          <a:p>
            <a:fld id="{61723D8C-AB9A-4A4E-8F56-AE60744EF1F8}" type="slidenum">
              <a:rPr lang="en-US" smtClean="0"/>
              <a:t>4</a:t>
            </a:fld>
            <a:endParaRPr lang="en-US"/>
          </a:p>
        </p:txBody>
      </p:sp>
    </p:spTree>
    <p:extLst>
      <p:ext uri="{BB962C8B-B14F-4D97-AF65-F5344CB8AC3E}">
        <p14:creationId xmlns:p14="http://schemas.microsoft.com/office/powerpoint/2010/main" val="2289068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has the most expensive health care in world, however the U.S. is motivated to</a:t>
            </a:r>
            <a:r>
              <a:rPr lang="en-US" baseline="0" dirty="0"/>
              <a:t> improve </a:t>
            </a:r>
            <a:r>
              <a:rPr lang="en-US" dirty="0"/>
              <a:t>the quality of care while decreasing the cost.  Norman (2019) identifies why this is challenging for  the U.S.  1) aging population with chronic health complications 2) chronic health condition are expensive to diagnosis, treat, and care for.  </a:t>
            </a:r>
          </a:p>
          <a:p>
            <a:endParaRPr lang="en-US" dirty="0"/>
          </a:p>
        </p:txBody>
      </p:sp>
      <p:sp>
        <p:nvSpPr>
          <p:cNvPr id="4" name="Slide Number Placeholder 3"/>
          <p:cNvSpPr>
            <a:spLocks noGrp="1"/>
          </p:cNvSpPr>
          <p:nvPr>
            <p:ph type="sldNum" sz="quarter" idx="5"/>
          </p:nvPr>
        </p:nvSpPr>
        <p:spPr/>
        <p:txBody>
          <a:bodyPr/>
          <a:lstStyle/>
          <a:p>
            <a:fld id="{61723D8C-AB9A-4A4E-8F56-AE60744EF1F8}" type="slidenum">
              <a:rPr lang="en-US" smtClean="0"/>
              <a:t>5</a:t>
            </a:fld>
            <a:endParaRPr lang="en-US"/>
          </a:p>
        </p:txBody>
      </p:sp>
    </p:spTree>
    <p:extLst>
      <p:ext uri="{BB962C8B-B14F-4D97-AF65-F5344CB8AC3E}">
        <p14:creationId xmlns:p14="http://schemas.microsoft.com/office/powerpoint/2010/main" val="3141306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Another one of the three components to Triple Aim is improving population/community health. The first step in this process is to identify the</a:t>
            </a:r>
            <a:r>
              <a:rPr lang="en-US" baseline="0" dirty="0"/>
              <a:t> </a:t>
            </a:r>
            <a:r>
              <a:rPr lang="en-US" dirty="0"/>
              <a:t>community and any health risk factors that are involved.  It is important to understand that anyone in the community is a potential patient even if they don’t seek care</a:t>
            </a:r>
            <a:r>
              <a:rPr lang="en-US" baseline="0" dirty="0"/>
              <a:t> currently.</a:t>
            </a:r>
            <a:r>
              <a:rPr lang="en-US" dirty="0"/>
              <a:t>  Next, you must develop strategies that offer coordinated patient-centered care at a reasonable cost.  The IHI offers 5 recommendations to health care facilities that are looking to improve the care they provide to the current community. They are a follows :</a:t>
            </a:r>
          </a:p>
          <a:p>
            <a:pPr lvl="1"/>
            <a:r>
              <a:rPr lang="en-US" dirty="0"/>
              <a:t>1.  Involve patients/families in care model design</a:t>
            </a:r>
          </a:p>
          <a:p>
            <a:pPr lvl="1"/>
            <a:r>
              <a:rPr lang="en-US" dirty="0"/>
              <a:t>2.  Restructure primary care services</a:t>
            </a:r>
          </a:p>
          <a:p>
            <a:pPr lvl="1"/>
            <a:r>
              <a:rPr lang="en-US" dirty="0"/>
              <a:t>3.  Improve disease prevention and health promotion</a:t>
            </a:r>
          </a:p>
          <a:p>
            <a:pPr lvl="1"/>
            <a:r>
              <a:rPr lang="en-US" dirty="0"/>
              <a:t>4.  Create cost-control platform</a:t>
            </a:r>
          </a:p>
          <a:p>
            <a:pPr lvl="1"/>
            <a:r>
              <a:rPr lang="en-US" dirty="0"/>
              <a:t>5.  Support integration of services (Norman, 2019).  </a:t>
            </a:r>
          </a:p>
        </p:txBody>
      </p:sp>
      <p:sp>
        <p:nvSpPr>
          <p:cNvPr id="4" name="Slide Number Placeholder 3"/>
          <p:cNvSpPr>
            <a:spLocks noGrp="1"/>
          </p:cNvSpPr>
          <p:nvPr>
            <p:ph type="sldNum" sz="quarter" idx="5"/>
          </p:nvPr>
        </p:nvSpPr>
        <p:spPr/>
        <p:txBody>
          <a:bodyPr/>
          <a:lstStyle/>
          <a:p>
            <a:fld id="{61723D8C-AB9A-4A4E-8F56-AE60744EF1F8}" type="slidenum">
              <a:rPr lang="en-US" smtClean="0"/>
              <a:t>6</a:t>
            </a:fld>
            <a:endParaRPr lang="en-US"/>
          </a:p>
        </p:txBody>
      </p:sp>
    </p:spTree>
    <p:extLst>
      <p:ext uri="{BB962C8B-B14F-4D97-AF65-F5344CB8AC3E}">
        <p14:creationId xmlns:p14="http://schemas.microsoft.com/office/powerpoint/2010/main" val="2675500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solidFill>
                  <a:srgbClr val="C00000"/>
                </a:solidFill>
              </a:rPr>
              <a:t>Here are a few health care models that are working towards achieving the Triple Aim goal 1) </a:t>
            </a:r>
            <a:r>
              <a:rPr lang="en-US" sz="1200" dirty="0">
                <a:solidFill>
                  <a:srgbClr val="C00000"/>
                </a:solidFill>
              </a:rPr>
              <a:t>Employee-centered care model, 2) Core Health Program, and 3) Care and Payment Model.</a:t>
            </a:r>
          </a:p>
          <a:p>
            <a:endParaRPr lang="en-US" dirty="0">
              <a:solidFill>
                <a:srgbClr val="C00000"/>
              </a:solidFill>
            </a:endParaRPr>
          </a:p>
        </p:txBody>
      </p:sp>
      <p:sp>
        <p:nvSpPr>
          <p:cNvPr id="4" name="Slide Number Placeholder 3"/>
          <p:cNvSpPr>
            <a:spLocks noGrp="1"/>
          </p:cNvSpPr>
          <p:nvPr>
            <p:ph type="sldNum" sz="quarter" idx="5"/>
          </p:nvPr>
        </p:nvSpPr>
        <p:spPr/>
        <p:txBody>
          <a:bodyPr/>
          <a:lstStyle/>
          <a:p>
            <a:fld id="{61723D8C-AB9A-4A4E-8F56-AE60744EF1F8}" type="slidenum">
              <a:rPr lang="en-US" smtClean="0"/>
              <a:t>7</a:t>
            </a:fld>
            <a:endParaRPr lang="en-US"/>
          </a:p>
        </p:txBody>
      </p:sp>
    </p:spTree>
    <p:extLst>
      <p:ext uri="{BB962C8B-B14F-4D97-AF65-F5344CB8AC3E}">
        <p14:creationId xmlns:p14="http://schemas.microsoft.com/office/powerpoint/2010/main" val="269413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Employee-Centered Care Models involves cutting overhead cost, provider utilization, and employee-centered personal care (Fox &amp; McCorkle, 2018).  Care is received through virtual telehealth clinics.  These clinics can provide immediate care via a telehealth platform where a physician, NP, RN, or health coach are able to triage, diagnosis, and treat simple health issues. Further laboratory and x-rays can be order if needed and prescriptions can be sent to local pharmacy for patients.  This virtual platform can also assist in preventive health and wellness education, chronic disease management, and biometric screening,  such as monitoring blood pressures, weights, blood sugars (just to name a few) all from the patients place of employment.  This concept decreases missed work hours, increases employee satisfaction, improves access to care, and cuts overall cost.   According to McCaskill, Schwartz, </a:t>
            </a:r>
            <a:r>
              <a:rPr lang="en-US" dirty="0" err="1"/>
              <a:t>Derouin</a:t>
            </a:r>
            <a:r>
              <a:rPr lang="en-US" dirty="0"/>
              <a:t>, and Pegram (2014) </a:t>
            </a:r>
            <a:r>
              <a:rPr lang="en-US" baseline="0" dirty="0"/>
              <a:t> </a:t>
            </a:r>
            <a:r>
              <a:rPr lang="en-US" dirty="0"/>
              <a:t>this models could save $66,193.23 to $79,503.91  in medical cost per cost.  This model supports Triple Aim through structure, process, and outcome.  In the structure phase the provider, patient, and health care setting, work through the process phase by means of telehealth platform to build relationships that lead to positive outcomes, decrease cost, improved patient health and satisfaction, in a timely and convenient method that best suits the patient (employee) to increase over health and wellbeing of the patient. </a:t>
            </a:r>
          </a:p>
        </p:txBody>
      </p:sp>
      <p:sp>
        <p:nvSpPr>
          <p:cNvPr id="4" name="Slide Number Placeholder 3"/>
          <p:cNvSpPr>
            <a:spLocks noGrp="1"/>
          </p:cNvSpPr>
          <p:nvPr>
            <p:ph type="sldNum" sz="quarter" idx="5"/>
          </p:nvPr>
        </p:nvSpPr>
        <p:spPr/>
        <p:txBody>
          <a:bodyPr/>
          <a:lstStyle/>
          <a:p>
            <a:fld id="{4A4B3C70-BD91-254C-A4D5-E157859C0B5D}" type="slidenum">
              <a:rPr lang="en-US" smtClean="0"/>
              <a:t>8</a:t>
            </a:fld>
            <a:endParaRPr lang="en-US"/>
          </a:p>
        </p:txBody>
      </p:sp>
    </p:spTree>
    <p:extLst>
      <p:ext uri="{BB962C8B-B14F-4D97-AF65-F5344CB8AC3E}">
        <p14:creationId xmlns:p14="http://schemas.microsoft.com/office/powerpoint/2010/main" val="1217415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Health Program began in 2009 when Spectrum Health in Michigan partnered with health community department to assist in providing care to individual and families who lived in rural areas and were unserved.  The goal of the program was to provide education and support of patients living with CHF and diabetes in rural Michigan(Fawcett, Neff, Freese Decker, &amp; Faber, 2018). This is a 12-month free program to qualifying patients.  The goal of the program is to educate patients on self-management skills.   Patient-centered home visit are completed to educate on medication dosage and the importance of compliance, exercise and fitness, diet, and disease specific self-management techniques.  The programs works with the patients and their families to improve overall health, making lifestyle changes and setting personal health goal that meet their cultural needs.  Since the start of this program, Healthcare Effectiveness Data and Information Set (HEDIS) a system used to quantify outcomes, has seen significant improvement in disease prevention, improved nutrition and physical activity, reduced obesity and tobacco use, and efficient use of health care services.  Furthermore, a positive return on investment (ROI) and decrease in overall cost, especially related to emergency visits and inpatient hospital readmissions (Fawcett, Neff, Freese Decker, &amp; Faber, 2018). .  </a:t>
            </a:r>
          </a:p>
        </p:txBody>
      </p:sp>
      <p:sp>
        <p:nvSpPr>
          <p:cNvPr id="4" name="Slide Number Placeholder 3"/>
          <p:cNvSpPr>
            <a:spLocks noGrp="1"/>
          </p:cNvSpPr>
          <p:nvPr>
            <p:ph type="sldNum" sz="quarter" idx="5"/>
          </p:nvPr>
        </p:nvSpPr>
        <p:spPr/>
        <p:txBody>
          <a:bodyPr/>
          <a:lstStyle/>
          <a:p>
            <a:fld id="{4A4B3C70-BD91-254C-A4D5-E157859C0B5D}" type="slidenum">
              <a:rPr lang="en-US" smtClean="0"/>
              <a:t>9</a:t>
            </a:fld>
            <a:endParaRPr lang="en-US"/>
          </a:p>
        </p:txBody>
      </p:sp>
    </p:spTree>
    <p:extLst>
      <p:ext uri="{BB962C8B-B14F-4D97-AF65-F5344CB8AC3E}">
        <p14:creationId xmlns:p14="http://schemas.microsoft.com/office/powerpoint/2010/main" val="2356216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is the care and payment model that was founded by the </a:t>
            </a:r>
            <a:r>
              <a:rPr lang="en-US" sz="1200" dirty="0"/>
              <a:t>American Hospital Association (AHA) Committee on Research and Committee on Performance Improvement in 2015. </a:t>
            </a:r>
            <a:r>
              <a:rPr lang="en-US" sz="1200" baseline="0" dirty="0"/>
              <a:t> It</a:t>
            </a:r>
            <a:r>
              <a:rPr lang="en-US" sz="1200" dirty="0"/>
              <a:t> allows </a:t>
            </a:r>
            <a:r>
              <a:rPr lang="en-US" dirty="0"/>
              <a:t>hospitals to develop delivery systems and payment method that best meets the needs of the facility and the community they serve (AHA, 2016).  The care and payment model has 7 key principles 1) Design care the with the whole person as the main focus point.  This involves putting each patients needs and access to care before the needs and convenience of the facility or health professional.  2)  Empowers patients and delivery of care with technology and information. </a:t>
            </a:r>
            <a:r>
              <a:rPr lang="en-US" baseline="0" dirty="0"/>
              <a:t> This is accomplished b</a:t>
            </a:r>
            <a:r>
              <a:rPr lang="en-US" dirty="0"/>
              <a:t>y allowing, and encouraging patients to participate in their own care,</a:t>
            </a:r>
            <a:r>
              <a:rPr lang="en-US" baseline="0" dirty="0"/>
              <a:t> so</a:t>
            </a:r>
            <a:r>
              <a:rPr lang="en-US" dirty="0"/>
              <a:t> the promotion of life-long health can be achieved.  3)  Develop care coordination teams to assist in providing high-quality care through collaboration and teamwork.  4)  Integrate behavioral health and social contributing factors to ones physical and emotional health through diagnosis, treatment and prevention methods.  5)  Collaborative leadership that includes clinicians, and executive leadership to promote diversity.  6)  Integrate care in the community by partnering with local organization, churches and other community services to obtain the best health outcomes for our patients.  7)  Create a safe and highly reliable organization by offering a safe and welcoming culture that strives to improve safe, high-quality care to our patients.  ( AHA, 2016, </a:t>
            </a:r>
            <a:r>
              <a:rPr lang="en-US" dirty="0" err="1"/>
              <a:t>pg</a:t>
            </a:r>
            <a:r>
              <a:rPr lang="en-US" dirty="0"/>
              <a:t> 6.) It is important to understand that creating a care and payment model will be challenging.  Facilities must research and experiment with various models in order to develop the best model for their organization and community.  </a:t>
            </a:r>
          </a:p>
        </p:txBody>
      </p:sp>
      <p:sp>
        <p:nvSpPr>
          <p:cNvPr id="4" name="Slide Number Placeholder 3"/>
          <p:cNvSpPr>
            <a:spLocks noGrp="1"/>
          </p:cNvSpPr>
          <p:nvPr>
            <p:ph type="sldNum" sz="quarter" idx="5"/>
          </p:nvPr>
        </p:nvSpPr>
        <p:spPr/>
        <p:txBody>
          <a:bodyPr/>
          <a:lstStyle/>
          <a:p>
            <a:fld id="{61723D8C-AB9A-4A4E-8F56-AE60744EF1F8}" type="slidenum">
              <a:rPr lang="en-US" smtClean="0"/>
              <a:t>10</a:t>
            </a:fld>
            <a:endParaRPr lang="en-US"/>
          </a:p>
        </p:txBody>
      </p:sp>
    </p:spTree>
    <p:extLst>
      <p:ext uri="{BB962C8B-B14F-4D97-AF65-F5344CB8AC3E}">
        <p14:creationId xmlns:p14="http://schemas.microsoft.com/office/powerpoint/2010/main" val="621375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picture explains the three initial payment approach concepts that were developed in 2015 by the AHA Committee on Research, </a:t>
            </a:r>
            <a:r>
              <a:rPr lang="en-US" sz="1200" dirty="0"/>
              <a:t>and the Committee on Performance Improvement </a:t>
            </a:r>
            <a:r>
              <a:rPr lang="en-US" dirty="0"/>
              <a:t>(2016). The first payment option is Services-based payment, which is fee for service. This</a:t>
            </a:r>
            <a:r>
              <a:rPr lang="en-US" baseline="0" dirty="0"/>
              <a:t> m</a:t>
            </a:r>
            <a:r>
              <a:rPr lang="en-US" dirty="0"/>
              <a:t>eans that services are paid separately, so the physicians can provide more treatments, and </a:t>
            </a:r>
            <a:r>
              <a:rPr lang="en-US" dirty="0">
                <a:solidFill>
                  <a:srgbClr val="FF0000"/>
                </a:solidFill>
              </a:rPr>
              <a:t>payment is on quantity </a:t>
            </a:r>
            <a:r>
              <a:rPr lang="en-US" dirty="0">
                <a:solidFill>
                  <a:srgbClr val="00B0F0"/>
                </a:solidFill>
              </a:rPr>
              <a:t>of care rather than quality. </a:t>
            </a:r>
            <a:r>
              <a:rPr lang="en-US" dirty="0">
                <a:solidFill>
                  <a:srgbClr val="FF0000"/>
                </a:solidFill>
              </a:rPr>
              <a:t>The </a:t>
            </a:r>
            <a:r>
              <a:rPr lang="en-US" dirty="0"/>
              <a:t>second payment option is Bundled-based payment, which means that care cost are predetermined and providers assume risk.  This type of payment is intended to improve the quality of care and outcomes at a lower cost (NEJM Catalyst, 2018).  The final payment option is Population-based payment, which is the combined care and cost to a population (AHA, 2016).  Organization must evaluate their facility and community needs first in order to figure out if one of these payment options would work for them. It is important to recognize that new options have since been developed and may better suit</a:t>
            </a:r>
            <a:r>
              <a:rPr lang="en-US" baseline="0" dirty="0"/>
              <a:t> </a:t>
            </a:r>
            <a:r>
              <a:rPr lang="en-US" dirty="0"/>
              <a:t>the needs of the facility and community.  </a:t>
            </a:r>
          </a:p>
        </p:txBody>
      </p:sp>
      <p:sp>
        <p:nvSpPr>
          <p:cNvPr id="4" name="Slide Number Placeholder 3"/>
          <p:cNvSpPr>
            <a:spLocks noGrp="1"/>
          </p:cNvSpPr>
          <p:nvPr>
            <p:ph type="sldNum" sz="quarter" idx="5"/>
          </p:nvPr>
        </p:nvSpPr>
        <p:spPr/>
        <p:txBody>
          <a:bodyPr/>
          <a:lstStyle/>
          <a:p>
            <a:fld id="{4A4B3C70-BD91-254C-A4D5-E157859C0B5D}" type="slidenum">
              <a:rPr lang="en-US" smtClean="0"/>
              <a:t>11</a:t>
            </a:fld>
            <a:endParaRPr lang="en-US"/>
          </a:p>
        </p:txBody>
      </p:sp>
    </p:spTree>
    <p:extLst>
      <p:ext uri="{BB962C8B-B14F-4D97-AF65-F5344CB8AC3E}">
        <p14:creationId xmlns:p14="http://schemas.microsoft.com/office/powerpoint/2010/main" val="2611768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Evidence-based data is important to healthcare and nursing because it is the combination of clinical expertise and evidence-based research (Stevens, 2013).  Care coordination entails organizing patient care and sharing all information with care team member to provide the most effective safe care (Agency for Healthcare Research &amp; Quality, 2018).   It is important because it can improve efficiency, effectiveness, and safety of care, while improving outcomes for patients, providers, and payers. </a:t>
            </a:r>
            <a:r>
              <a:rPr lang="en-US" sz="2600" dirty="0"/>
              <a:t>Care coordination involves teamwork through communication and knowledge sharing, care/case management including follow-up and monitoring of care, medication management, health information technology, patient-centered care supporting patients views and goals, assisting with community resources and more  (AHRQ, 2018).</a:t>
            </a:r>
            <a:endParaRPr lang="en-US" dirty="0"/>
          </a:p>
        </p:txBody>
      </p:sp>
      <p:sp>
        <p:nvSpPr>
          <p:cNvPr id="4" name="Slide Number Placeholder 3"/>
          <p:cNvSpPr>
            <a:spLocks noGrp="1"/>
          </p:cNvSpPr>
          <p:nvPr>
            <p:ph type="sldNum" sz="quarter" idx="5"/>
          </p:nvPr>
        </p:nvSpPr>
        <p:spPr/>
        <p:txBody>
          <a:bodyPr/>
          <a:lstStyle/>
          <a:p>
            <a:fld id="{61723D8C-AB9A-4A4E-8F56-AE60744EF1F8}" type="slidenum">
              <a:rPr lang="en-US" smtClean="0"/>
              <a:t>12</a:t>
            </a:fld>
            <a:endParaRPr lang="en-US"/>
          </a:p>
        </p:txBody>
      </p:sp>
    </p:spTree>
    <p:extLst>
      <p:ext uri="{BB962C8B-B14F-4D97-AF65-F5344CB8AC3E}">
        <p14:creationId xmlns:p14="http://schemas.microsoft.com/office/powerpoint/2010/main" val="2438261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governmental regulatory programs that can be applied in the care coordination process to achieve the Triple Aim within a population.  </a:t>
            </a:r>
          </a:p>
          <a:p>
            <a:endParaRPr lang="en-US" dirty="0"/>
          </a:p>
          <a:p>
            <a:pPr lvl="1"/>
            <a:r>
              <a:rPr lang="en-US" dirty="0"/>
              <a:t>Better Care: Improve the overall quality, by making health care more patient-centered, reliable, accessible, and safe.</a:t>
            </a:r>
          </a:p>
          <a:p>
            <a:pPr lvl="1"/>
            <a:r>
              <a:rPr lang="en-US" dirty="0"/>
              <a:t>Healthy People/Healthy Communities: Improve the health of the U.S. population by supporting proven interventions to address behavioral</a:t>
            </a:r>
            <a:r>
              <a:rPr lang="en-US"/>
              <a:t>, social, and </a:t>
            </a:r>
            <a:r>
              <a:rPr lang="en-US" dirty="0"/>
              <a:t>environmental determinants </a:t>
            </a:r>
            <a:r>
              <a:rPr lang="en-US"/>
              <a:t>of health, </a:t>
            </a:r>
            <a:r>
              <a:rPr lang="en-US" dirty="0"/>
              <a:t>in addition to delivering higher-quality care.</a:t>
            </a:r>
          </a:p>
          <a:p>
            <a:pPr lvl="1"/>
            <a:r>
              <a:rPr lang="en-US" dirty="0"/>
              <a:t>Affordable Care: Reduce the cost of quality health care for individuals, families, employers, and government.</a:t>
            </a:r>
          </a:p>
          <a:p>
            <a:endParaRPr lang="en-US" dirty="0"/>
          </a:p>
        </p:txBody>
      </p:sp>
      <p:sp>
        <p:nvSpPr>
          <p:cNvPr id="4" name="Slide Number Placeholder 3"/>
          <p:cNvSpPr>
            <a:spLocks noGrp="1"/>
          </p:cNvSpPr>
          <p:nvPr>
            <p:ph type="sldNum" sz="quarter" idx="5"/>
          </p:nvPr>
        </p:nvSpPr>
        <p:spPr/>
        <p:txBody>
          <a:bodyPr/>
          <a:lstStyle/>
          <a:p>
            <a:fld id="{61723D8C-AB9A-4A4E-8F56-AE60744EF1F8}" type="slidenum">
              <a:rPr lang="en-US" smtClean="0"/>
              <a:t>13</a:t>
            </a:fld>
            <a:endParaRPr lang="en-US"/>
          </a:p>
        </p:txBody>
      </p:sp>
    </p:spTree>
    <p:extLst>
      <p:ext uri="{BB962C8B-B14F-4D97-AF65-F5344CB8AC3E}">
        <p14:creationId xmlns:p14="http://schemas.microsoft.com/office/powerpoint/2010/main" val="3787823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00"/>
                </a:solidFill>
              </a:rPr>
              <a:t>Being a new care coordinator at Sacred Heart Hospital (SHH) is a small rural hospital in Valley City, North Dakota .  From my interviews with various staff and community member I have learned a lot about the current struggles this facility is  experiencing.    The overwhelming consensus is that patients and community members either struggle with maintain follow-up care or don’t receive care until absolutely necessary.  SHH is currently dealing will high nursing turnover that could be related to a number or issues such as work environment, high workload, extended work hours, decreased wages, and patient commitment and participation in care (Capella University, </a:t>
            </a:r>
            <a:r>
              <a:rPr lang="en-US" dirty="0" err="1">
                <a:solidFill>
                  <a:srgbClr val="FFFF00"/>
                </a:solidFill>
              </a:rPr>
              <a:t>n.d</a:t>
            </a:r>
            <a:r>
              <a:rPr lang="en-US" dirty="0">
                <a:solidFill>
                  <a:srgbClr val="FFFF00"/>
                </a:solidFill>
              </a:rPr>
              <a:t>). Follow-up care and health maintenance are major concerns that need to addressed quickly.  My recommendation is that care coordinators start to work with community resources such as local churches, health department, commission on aging, other organizations that could assist in serving the community member with follow-up care.  Programs like Transitional Care Model, Core health programs, and Home-based Primary Care can be initiated to provide preventive and follow-up care to this community.  In addition implementing telehealth programs can allow patients to seek specialty services without having to leave town.  Telehealth can also be used to transmit biometric data such BP reading, blood glucose monitoring, daily and weekly weights, and more.  This alone could prevent unnecessary ER visits as nurses and primary care providers can receive real-time VS data and make changes to medical care with a phone call or primary care appointment.   Another issue that needs to be addressed is the high nursing turnover rates. It is important to understand that nursing turnover can be related to multiple issues such as work environment, workload, extended hours, community taxing issues (poverty/lack of education), poor management, and support given to nurses (Visser &amp; Dlamini, 2017).  Nursing retention can be assisted by  offering incentives such as tuition reimbursement, loan payoffs, and education work shops/continued educational experiences just to name a few.  Improving nursing turnover and staff retention allows SHH to build trusting relationship with patients and community resources which will in turn increase patient and population health outcomes.   It is important to understand that implementing all of these programs will take time but we as an organization and community can start now to improve our efforts in working towards Triple Aim.  </a:t>
            </a:r>
          </a:p>
        </p:txBody>
      </p:sp>
      <p:sp>
        <p:nvSpPr>
          <p:cNvPr id="4" name="Slide Number Placeholder 3"/>
          <p:cNvSpPr>
            <a:spLocks noGrp="1"/>
          </p:cNvSpPr>
          <p:nvPr>
            <p:ph type="sldNum" sz="quarter" idx="5"/>
          </p:nvPr>
        </p:nvSpPr>
        <p:spPr/>
        <p:txBody>
          <a:bodyPr/>
          <a:lstStyle/>
          <a:p>
            <a:fld id="{61723D8C-AB9A-4A4E-8F56-AE60744EF1F8}" type="slidenum">
              <a:rPr lang="en-US" smtClean="0"/>
              <a:t>15</a:t>
            </a:fld>
            <a:endParaRPr lang="en-US"/>
          </a:p>
        </p:txBody>
      </p:sp>
    </p:spTree>
    <p:extLst>
      <p:ext uri="{BB962C8B-B14F-4D97-AF65-F5344CB8AC3E}">
        <p14:creationId xmlns:p14="http://schemas.microsoft.com/office/powerpoint/2010/main" val="2864365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723D8C-AB9A-4A4E-8F56-AE60744EF1F8}" type="slidenum">
              <a:rPr lang="en-US" smtClean="0"/>
              <a:t>17</a:t>
            </a:fld>
            <a:endParaRPr lang="en-US"/>
          </a:p>
        </p:txBody>
      </p:sp>
    </p:spTree>
    <p:extLst>
      <p:ext uri="{BB962C8B-B14F-4D97-AF65-F5344CB8AC3E}">
        <p14:creationId xmlns:p14="http://schemas.microsoft.com/office/powerpoint/2010/main" val="3394846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8247CB-5850-4F98-9C4F-2C371C0AF1AE}" type="datetimeFigureOut">
              <a:rPr lang="en-US" smtClean="0"/>
              <a:t>12/23/20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198026716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247CB-5850-4F98-9C4F-2C371C0AF1AE}" type="datetimeFigureOut">
              <a:rPr lang="en-US" smtClean="0"/>
              <a:t>12/23/20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1015415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247CB-5850-4F98-9C4F-2C371C0AF1AE}" type="datetimeFigureOut">
              <a:rPr lang="en-US" smtClean="0"/>
              <a:t>12/23/20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81826068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8247CB-5850-4F98-9C4F-2C371C0AF1AE}" type="datetimeFigureOut">
              <a:rPr lang="en-US" smtClean="0"/>
              <a:t>12/23/20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1366079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8247CB-5850-4F98-9C4F-2C371C0AF1AE}" type="datetimeFigureOut">
              <a:rPr lang="en-US" smtClean="0"/>
              <a:t>12/23/20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4187598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8247CB-5850-4F98-9C4F-2C371C0AF1AE}" type="datetimeFigureOut">
              <a:rPr lang="en-US" smtClean="0"/>
              <a:t>12/23/20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175524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8247CB-5850-4F98-9C4F-2C371C0AF1AE}" type="datetimeFigureOut">
              <a:rPr lang="en-US" smtClean="0"/>
              <a:t>12/23/20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856854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8247CB-5850-4F98-9C4F-2C371C0AF1AE}" type="datetimeFigureOut">
              <a:rPr lang="en-US" smtClean="0"/>
              <a:t>12/23/20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1521396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8247CB-5850-4F98-9C4F-2C371C0AF1AE}" type="datetimeFigureOut">
              <a:rPr lang="en-US" smtClean="0"/>
              <a:t>12/23/20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2189412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247CB-5850-4F98-9C4F-2C371C0AF1AE}" type="datetimeFigureOut">
              <a:rPr lang="en-US" smtClean="0"/>
              <a:t>12/23/20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2807951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247CB-5850-4F98-9C4F-2C371C0AF1AE}" type="datetimeFigureOut">
              <a:rPr lang="en-US" smtClean="0"/>
              <a:t>12/23/20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06692B-E9AA-4DF5-96B7-03EB5680FC3B}" type="slidenum">
              <a:rPr lang="en-US" smtClean="0"/>
              <a:t>‹#›</a:t>
            </a:fld>
            <a:endParaRPr lang="en-US"/>
          </a:p>
        </p:txBody>
      </p:sp>
    </p:spTree>
    <p:extLst>
      <p:ext uri="{BB962C8B-B14F-4D97-AF65-F5344CB8AC3E}">
        <p14:creationId xmlns:p14="http://schemas.microsoft.com/office/powerpoint/2010/main" val="339132246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8247CB-5850-4F98-9C4F-2C371C0AF1AE}" type="datetimeFigureOut">
              <a:rPr lang="en-US" smtClean="0"/>
              <a:t>12/23/20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06692B-E9AA-4DF5-96B7-03EB5680FC3B}" type="slidenum">
              <a:rPr lang="en-US" smtClean="0"/>
              <a:t>‹#›</a:t>
            </a:fld>
            <a:endParaRPr lang="en-US"/>
          </a:p>
        </p:txBody>
      </p:sp>
    </p:spTree>
    <p:extLst>
      <p:ext uri="{BB962C8B-B14F-4D97-AF65-F5344CB8AC3E}">
        <p14:creationId xmlns:p14="http://schemas.microsoft.com/office/powerpoint/2010/main" val="3354233795"/>
      </p:ext>
    </p:extLst>
  </p:cSld>
  <p:clrMap bg1="dk1" tx1="lt1" bg2="dk2" tx2="lt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ihi.org/communities/blogs/trying-to-improve-patient-experience-don-t-chase-random-acts-of-goodness" TargetMode="External"/><Relationship Id="rId2" Type="http://schemas.openxmlformats.org/officeDocument/2006/relationships/hyperlink" Target="https://www.aha.org/system/files/2018-01/care-payment-models-achieve-triple-" TargetMode="External"/><Relationship Id="rId1" Type="http://schemas.openxmlformats.org/officeDocument/2006/relationships/slideLayout" Target="../slideLayouts/slideLayout2.xml"/><Relationship Id="rId5" Type="http://schemas.openxmlformats.org/officeDocument/2006/relationships/hyperlink" Target="http://www.ihi.org/Engage/Initiatives/TripleAim/Pages/default.aspx" TargetMode="External"/><Relationship Id="rId4" Type="http://schemas.openxmlformats.org/officeDocument/2006/relationships/hyperlink" Target="https://journals.sagepub.com/doi/full/10.1177/2165079917742"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ihi.org/communities/blogs/a-primer-on-defining-the-triple-aim" TargetMode="External"/><Relationship Id="rId7" Type="http://schemas.openxmlformats.org/officeDocument/2006/relationships/hyperlink" Target="https://repository.up.ac.za/bitstream/handle/2263/65325/Dlamini_Challenges_2017.pdf?sequen"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www.verywellhealth.com/triple-aim-4174961" TargetMode="External"/><Relationship Id="rId5" Type="http://schemas.openxmlformats.org/officeDocument/2006/relationships/hyperlink" Target="https://catalyst.nejm.org/doi/full/10.1056/CAT.18.0247" TargetMode="External"/><Relationship Id="rId4" Type="http://schemas.openxmlformats.org/officeDocument/2006/relationships/hyperlink" Target="https://journals.sagepub.com/doi/10.1177/21650799140620040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C99D1AB-0C2D-4DD9-B88A-B6369D904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59938C3-B9A9-4182-8E70-AB461B4A11C8}"/>
              </a:ext>
            </a:extLst>
          </p:cNvPr>
          <p:cNvSpPr>
            <a:spLocks noGrp="1"/>
          </p:cNvSpPr>
          <p:nvPr>
            <p:ph idx="1"/>
          </p:nvPr>
        </p:nvSpPr>
        <p:spPr>
          <a:xfrm>
            <a:off x="1267691" y="1372905"/>
            <a:ext cx="10052581" cy="4305519"/>
          </a:xfrm>
        </p:spPr>
        <p:txBody>
          <a:bodyPr anchor="ctr">
            <a:normAutofit/>
          </a:bodyPr>
          <a:lstStyle/>
          <a:p>
            <a:pPr marL="0" indent="0" algn="ctr">
              <a:buNone/>
            </a:pPr>
            <a:r>
              <a:rPr lang="en-US" sz="3600" dirty="0"/>
              <a:t>Triple Aim Outcome Measures</a:t>
            </a:r>
            <a:br>
              <a:rPr lang="en-US" sz="3600" dirty="0"/>
            </a:br>
            <a:r>
              <a:rPr lang="en-US" sz="3600" dirty="0"/>
              <a:t>Name</a:t>
            </a:r>
            <a:br>
              <a:rPr lang="en-US" sz="3600" dirty="0"/>
            </a:br>
            <a:r>
              <a:rPr lang="en-US" sz="3600" dirty="0"/>
              <a:t>Institution</a:t>
            </a:r>
            <a:br>
              <a:rPr lang="en-US" sz="3600" dirty="0"/>
            </a:br>
            <a:r>
              <a:rPr lang="en-US" sz="3600" dirty="0"/>
              <a:t>Health Care Models Used in Care Coordination</a:t>
            </a:r>
            <a:br>
              <a:rPr lang="en-US" sz="3600" dirty="0"/>
            </a:br>
            <a:r>
              <a:rPr lang="en-US" sz="3600" dirty="0"/>
              <a:t>Triple Aim Outcome Measures</a:t>
            </a:r>
            <a:br>
              <a:rPr lang="en-US" sz="3600" dirty="0"/>
            </a:br>
            <a:r>
              <a:rPr lang="en-US" sz="3600" dirty="0"/>
              <a:t>Date</a:t>
            </a:r>
          </a:p>
        </p:txBody>
      </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90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A4F38A-CF81-D94D-B678-0B14C16C6EF7}"/>
              </a:ext>
            </a:extLst>
          </p:cNvPr>
          <p:cNvSpPr>
            <a:spLocks noGrp="1"/>
          </p:cNvSpPr>
          <p:nvPr>
            <p:ph type="title"/>
          </p:nvPr>
        </p:nvSpPr>
        <p:spPr/>
        <p:txBody>
          <a:bodyPr/>
          <a:lstStyle/>
          <a:p>
            <a:pPr algn="ctr"/>
            <a:r>
              <a:rPr lang="en-US" dirty="0"/>
              <a:t>Objective</a:t>
            </a:r>
          </a:p>
        </p:txBody>
      </p:sp>
      <p:sp>
        <p:nvSpPr>
          <p:cNvPr id="5" name="Content Placeholder 4">
            <a:extLst>
              <a:ext uri="{FF2B5EF4-FFF2-40B4-BE49-F238E27FC236}">
                <a16:creationId xmlns:a16="http://schemas.microsoft.com/office/drawing/2014/main" id="{16832487-D285-D24A-9446-AC6B771C26ED}"/>
              </a:ext>
            </a:extLst>
          </p:cNvPr>
          <p:cNvSpPr>
            <a:spLocks noGrp="1"/>
          </p:cNvSpPr>
          <p:nvPr>
            <p:ph idx="1"/>
          </p:nvPr>
        </p:nvSpPr>
        <p:spPr/>
        <p:txBody>
          <a:bodyPr/>
          <a:lstStyle/>
          <a:p>
            <a:r>
              <a:rPr lang="en-US" dirty="0"/>
              <a:t>Define Triple Aim </a:t>
            </a:r>
          </a:p>
          <a:p>
            <a:r>
              <a:rPr lang="en-US" dirty="0"/>
              <a:t>Analyze Health care models and explain how triple aim fits into the plan of care.</a:t>
            </a:r>
          </a:p>
          <a:p>
            <a:r>
              <a:rPr lang="en-US" dirty="0"/>
              <a:t>Explain how evidence-based data shapes the care coordination process  </a:t>
            </a:r>
          </a:p>
          <a:p>
            <a:r>
              <a:rPr lang="en-US" dirty="0"/>
              <a:t>Describe governmental regulatory initiatives that assist in achieving triple aim</a:t>
            </a:r>
          </a:p>
          <a:p>
            <a:r>
              <a:rPr lang="en-US" dirty="0"/>
              <a:t>Identify process improvement recommendation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45920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8DB94-4F90-45D3-B291-00C2645FDE40}"/>
              </a:ext>
            </a:extLst>
          </p:cNvPr>
          <p:cNvSpPr>
            <a:spLocks noGrp="1"/>
          </p:cNvSpPr>
          <p:nvPr>
            <p:ph type="title"/>
          </p:nvPr>
        </p:nvSpPr>
        <p:spPr>
          <a:xfrm>
            <a:off x="1913468" y="365125"/>
            <a:ext cx="9440332" cy="1325563"/>
          </a:xfrm>
        </p:spPr>
        <p:txBody>
          <a:bodyPr>
            <a:normAutofit/>
          </a:bodyPr>
          <a:lstStyle/>
          <a:p>
            <a:pPr algn="ctr"/>
            <a:r>
              <a:rPr lang="en-US" sz="4800" dirty="0"/>
              <a:t>Triple Aim</a:t>
            </a:r>
          </a:p>
        </p:txBody>
      </p:sp>
      <p:pic>
        <p:nvPicPr>
          <p:cNvPr id="7" name="Graphic 6" descr="Bullseye">
            <a:extLst>
              <a:ext uri="{FF2B5EF4-FFF2-40B4-BE49-F238E27FC236}">
                <a16:creationId xmlns:a16="http://schemas.microsoft.com/office/drawing/2014/main" id="{9ECCEF5B-36C0-4690-AC47-4611193F49D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516917"/>
            <a:ext cx="914400" cy="914400"/>
          </a:xfrm>
          <a:prstGeom prst="rect">
            <a:avLst/>
          </a:prstGeom>
        </p:spPr>
      </p:pic>
      <p:sp>
        <p:nvSpPr>
          <p:cNvPr id="3" name="Content Placeholder 2">
            <a:extLst>
              <a:ext uri="{FF2B5EF4-FFF2-40B4-BE49-F238E27FC236}">
                <a16:creationId xmlns:a16="http://schemas.microsoft.com/office/drawing/2014/main" id="{207B44F2-EEE0-4371-9BDD-DE7C6DC3F07F}"/>
              </a:ext>
            </a:extLst>
          </p:cNvPr>
          <p:cNvSpPr>
            <a:spLocks noGrp="1"/>
          </p:cNvSpPr>
          <p:nvPr>
            <p:ph idx="1"/>
          </p:nvPr>
        </p:nvSpPr>
        <p:spPr>
          <a:xfrm>
            <a:off x="838200" y="1825625"/>
            <a:ext cx="10515600" cy="4667250"/>
          </a:xfrm>
        </p:spPr>
        <p:txBody>
          <a:bodyPr>
            <a:normAutofit/>
          </a:bodyPr>
          <a:lstStyle/>
          <a:p>
            <a:r>
              <a:rPr lang="en-US" sz="4000" dirty="0"/>
              <a:t>Goal</a:t>
            </a:r>
          </a:p>
          <a:p>
            <a:pPr lvl="1">
              <a:lnSpc>
                <a:spcPct val="150000"/>
              </a:lnSpc>
            </a:pPr>
            <a:r>
              <a:rPr lang="en-US" sz="3200" dirty="0"/>
              <a:t>Improve patient experiences and outcomes</a:t>
            </a:r>
          </a:p>
          <a:p>
            <a:pPr lvl="1">
              <a:lnSpc>
                <a:spcPct val="150000"/>
              </a:lnSpc>
            </a:pPr>
            <a:r>
              <a:rPr lang="en-US" sz="3200" dirty="0"/>
              <a:t>Improve the health of population</a:t>
            </a:r>
          </a:p>
          <a:p>
            <a:pPr lvl="1">
              <a:lnSpc>
                <a:spcPct val="150000"/>
              </a:lnSpc>
            </a:pPr>
            <a:r>
              <a:rPr lang="en-US" sz="3200" dirty="0"/>
              <a:t>Reduce the cost of care </a:t>
            </a:r>
          </a:p>
          <a:p>
            <a:pPr lvl="1">
              <a:lnSpc>
                <a:spcPct val="150000"/>
              </a:lnSpc>
            </a:pPr>
            <a:endParaRPr lang="en-US" sz="3200" dirty="0"/>
          </a:p>
          <a:p>
            <a:pPr marL="3657600" lvl="8" indent="0">
              <a:lnSpc>
                <a:spcPct val="150000"/>
              </a:lnSpc>
              <a:buNone/>
            </a:pPr>
            <a:r>
              <a:rPr lang="en-US" sz="1700" dirty="0"/>
              <a:t>                                         Figure 1.  Institute for Healthcare Improvement, n.d.)</a:t>
            </a:r>
          </a:p>
          <a:p>
            <a:pPr lvl="1">
              <a:lnSpc>
                <a:spcPct val="150000"/>
              </a:lnSpc>
            </a:pPr>
            <a:endParaRPr lang="en-US" sz="3200" dirty="0"/>
          </a:p>
        </p:txBody>
      </p:sp>
      <p:pic>
        <p:nvPicPr>
          <p:cNvPr id="16" name="Picture 15">
            <a:extLst>
              <a:ext uri="{FF2B5EF4-FFF2-40B4-BE49-F238E27FC236}">
                <a16:creationId xmlns:a16="http://schemas.microsoft.com/office/drawing/2014/main" id="{701F3748-E964-45EB-B0C6-767B5C4897CD}"/>
              </a:ext>
            </a:extLst>
          </p:cNvPr>
          <p:cNvPicPr/>
          <p:nvPr/>
        </p:nvPicPr>
        <p:blipFill>
          <a:blip r:embed="rId5"/>
          <a:stretch>
            <a:fillRect/>
          </a:stretch>
        </p:blipFill>
        <p:spPr>
          <a:xfrm>
            <a:off x="7202326" y="3124201"/>
            <a:ext cx="3990109" cy="2541493"/>
          </a:xfrm>
          <a:prstGeom prst="rect">
            <a:avLst/>
          </a:prstGeom>
        </p:spPr>
      </p:pic>
    </p:spTree>
    <p:extLst>
      <p:ext uri="{BB962C8B-B14F-4D97-AF65-F5344CB8AC3E}">
        <p14:creationId xmlns:p14="http://schemas.microsoft.com/office/powerpoint/2010/main" val="4002885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1601-4667-4861-92B3-B81386FDC2DA}"/>
              </a:ext>
            </a:extLst>
          </p:cNvPr>
          <p:cNvSpPr>
            <a:spLocks noGrp="1"/>
          </p:cNvSpPr>
          <p:nvPr>
            <p:ph type="title"/>
          </p:nvPr>
        </p:nvSpPr>
        <p:spPr>
          <a:xfrm>
            <a:off x="1913468" y="365125"/>
            <a:ext cx="9440332" cy="1325563"/>
          </a:xfrm>
        </p:spPr>
        <p:txBody>
          <a:bodyPr>
            <a:normAutofit/>
          </a:bodyPr>
          <a:lstStyle/>
          <a:p>
            <a:r>
              <a:rPr lang="en-US" sz="4600" dirty="0"/>
              <a:t>Experience of Care/Patient Satisfaction</a:t>
            </a:r>
          </a:p>
        </p:txBody>
      </p:sp>
      <p:pic>
        <p:nvPicPr>
          <p:cNvPr id="20" name="Graphic 19" descr="Stethoscope">
            <a:extLst>
              <a:ext uri="{FF2B5EF4-FFF2-40B4-BE49-F238E27FC236}">
                <a16:creationId xmlns:a16="http://schemas.microsoft.com/office/drawing/2014/main" id="{F8AAA0BF-A028-4278-8B2B-9722654B5C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F92C13C4-2E44-47FE-82C3-DB22514F77D4}"/>
              </a:ext>
            </a:extLst>
          </p:cNvPr>
          <p:cNvSpPr>
            <a:spLocks noGrp="1"/>
          </p:cNvSpPr>
          <p:nvPr>
            <p:ph idx="1"/>
          </p:nvPr>
        </p:nvSpPr>
        <p:spPr>
          <a:xfrm>
            <a:off x="838200" y="1825624"/>
            <a:ext cx="10515600" cy="4461669"/>
          </a:xfrm>
        </p:spPr>
        <p:txBody>
          <a:bodyPr>
            <a:normAutofit fontScale="92500"/>
          </a:bodyPr>
          <a:lstStyle/>
          <a:p>
            <a:r>
              <a:rPr lang="en-US" dirty="0"/>
              <a:t>Health care systems needs to assess :</a:t>
            </a:r>
          </a:p>
          <a:p>
            <a:pPr lvl="1"/>
            <a:r>
              <a:rPr lang="en-US" dirty="0"/>
              <a:t>Overall health of community</a:t>
            </a:r>
          </a:p>
          <a:p>
            <a:pPr lvl="1"/>
            <a:r>
              <a:rPr lang="en-US" dirty="0"/>
              <a:t>Identify current concerns or risks</a:t>
            </a:r>
          </a:p>
          <a:p>
            <a:pPr lvl="1"/>
            <a:r>
              <a:rPr lang="en-US" dirty="0"/>
              <a:t>Overall mortality</a:t>
            </a:r>
          </a:p>
          <a:p>
            <a:r>
              <a:rPr lang="en-US" dirty="0"/>
              <a:t>Initiatives aimed at improving a patients ability to use the systems easier:</a:t>
            </a:r>
          </a:p>
          <a:p>
            <a:pPr lvl="1"/>
            <a:r>
              <a:rPr lang="en-US" dirty="0"/>
              <a:t>Improve communication among providers and facilities</a:t>
            </a:r>
          </a:p>
          <a:p>
            <a:pPr lvl="2"/>
            <a:r>
              <a:rPr lang="en-US" dirty="0"/>
              <a:t>Electronic health records (HER)</a:t>
            </a:r>
          </a:p>
          <a:p>
            <a:pPr lvl="2"/>
            <a:r>
              <a:rPr lang="en-US" dirty="0"/>
              <a:t>Accountable Care Organizations (ACOs)</a:t>
            </a:r>
          </a:p>
          <a:p>
            <a:pPr lvl="2"/>
            <a:r>
              <a:rPr lang="en-US" dirty="0"/>
              <a:t>Managed Care Organizations (MCOs)</a:t>
            </a:r>
          </a:p>
          <a:p>
            <a:pPr lvl="2"/>
            <a:r>
              <a:rPr lang="en-US" dirty="0"/>
              <a:t>Shared Decision Making</a:t>
            </a:r>
          </a:p>
          <a:p>
            <a:pPr lvl="2"/>
            <a:r>
              <a:rPr lang="en-US" dirty="0"/>
              <a:t>Patient-centered care teams</a:t>
            </a:r>
          </a:p>
          <a:p>
            <a:pPr marL="3657600" lvl="8" indent="0">
              <a:buNone/>
            </a:pPr>
            <a:r>
              <a:rPr lang="en-US" dirty="0"/>
              <a:t>					      (Norman,  2019)</a:t>
            </a:r>
          </a:p>
          <a:p>
            <a:pPr lvl="1"/>
            <a:endParaRPr lang="en-US" dirty="0"/>
          </a:p>
        </p:txBody>
      </p:sp>
    </p:spTree>
    <p:extLst>
      <p:ext uri="{BB962C8B-B14F-4D97-AF65-F5344CB8AC3E}">
        <p14:creationId xmlns:p14="http://schemas.microsoft.com/office/powerpoint/2010/main" val="126507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2821A-14C4-4497-B8BC-9831872FCE58}"/>
              </a:ext>
            </a:extLst>
          </p:cNvPr>
          <p:cNvSpPr>
            <a:spLocks noGrp="1"/>
          </p:cNvSpPr>
          <p:nvPr>
            <p:ph type="title"/>
          </p:nvPr>
        </p:nvSpPr>
        <p:spPr>
          <a:xfrm>
            <a:off x="1913468" y="365125"/>
            <a:ext cx="9440332" cy="1325563"/>
          </a:xfrm>
        </p:spPr>
        <p:txBody>
          <a:bodyPr>
            <a:normAutofit/>
          </a:bodyPr>
          <a:lstStyle/>
          <a:p>
            <a:r>
              <a:rPr lang="en-US" sz="4800" dirty="0"/>
              <a:t>Decreasing Per Capita Cost</a:t>
            </a:r>
          </a:p>
        </p:txBody>
      </p:sp>
      <p:pic>
        <p:nvPicPr>
          <p:cNvPr id="7" name="Graphic 6" descr="Coins">
            <a:extLst>
              <a:ext uri="{FF2B5EF4-FFF2-40B4-BE49-F238E27FC236}">
                <a16:creationId xmlns:a16="http://schemas.microsoft.com/office/drawing/2014/main" id="{70021675-23DC-496E-B5A4-0D4E0B70151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B7985EE6-0537-4789-A9AA-40E4C7CE2220}"/>
              </a:ext>
            </a:extLst>
          </p:cNvPr>
          <p:cNvSpPr>
            <a:spLocks noGrp="1"/>
          </p:cNvSpPr>
          <p:nvPr>
            <p:ph idx="1"/>
          </p:nvPr>
        </p:nvSpPr>
        <p:spPr>
          <a:xfrm>
            <a:off x="838200" y="1825625"/>
            <a:ext cx="10515600" cy="4351338"/>
          </a:xfrm>
        </p:spPr>
        <p:txBody>
          <a:bodyPr>
            <a:normAutofit/>
          </a:bodyPr>
          <a:lstStyle/>
          <a:p>
            <a:pPr>
              <a:lnSpc>
                <a:spcPct val="150000"/>
              </a:lnSpc>
            </a:pPr>
            <a:r>
              <a:rPr lang="en-US" dirty="0"/>
              <a:t>Affordable healthcare to all </a:t>
            </a:r>
          </a:p>
          <a:p>
            <a:pPr>
              <a:lnSpc>
                <a:spcPct val="150000"/>
              </a:lnSpc>
            </a:pPr>
            <a:r>
              <a:rPr lang="en-US" dirty="0"/>
              <a:t>Quality care at reasonable cost</a:t>
            </a:r>
          </a:p>
          <a:p>
            <a:pPr>
              <a:lnSpc>
                <a:spcPct val="150000"/>
              </a:lnSpc>
            </a:pPr>
            <a:r>
              <a:rPr lang="en-US" dirty="0"/>
              <a:t>Cost reduction is difficult when trying to increase quality</a:t>
            </a:r>
          </a:p>
          <a:p>
            <a:pPr lvl="1">
              <a:lnSpc>
                <a:spcPct val="150000"/>
              </a:lnSpc>
            </a:pPr>
            <a:r>
              <a:rPr lang="en-US" dirty="0"/>
              <a:t>Identify at risk populations </a:t>
            </a:r>
          </a:p>
          <a:p>
            <a:pPr lvl="1">
              <a:lnSpc>
                <a:spcPct val="150000"/>
              </a:lnSpc>
            </a:pPr>
            <a:r>
              <a:rPr lang="en-US" dirty="0"/>
              <a:t>Address community health issues</a:t>
            </a:r>
          </a:p>
        </p:txBody>
      </p:sp>
    </p:spTree>
    <p:extLst>
      <p:ext uri="{BB962C8B-B14F-4D97-AF65-F5344CB8AC3E}">
        <p14:creationId xmlns:p14="http://schemas.microsoft.com/office/powerpoint/2010/main" val="26584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E544-F0DF-4A68-AC5A-2B850A312F67}"/>
              </a:ext>
            </a:extLst>
          </p:cNvPr>
          <p:cNvSpPr>
            <a:spLocks noGrp="1"/>
          </p:cNvSpPr>
          <p:nvPr>
            <p:ph type="title"/>
          </p:nvPr>
        </p:nvSpPr>
        <p:spPr>
          <a:xfrm>
            <a:off x="1913468" y="365125"/>
            <a:ext cx="9440332" cy="1325563"/>
          </a:xfrm>
        </p:spPr>
        <p:txBody>
          <a:bodyPr>
            <a:noAutofit/>
          </a:bodyPr>
          <a:lstStyle/>
          <a:p>
            <a:r>
              <a:rPr lang="en-US" sz="4800" dirty="0"/>
              <a:t>Improving Population or Community Health</a:t>
            </a:r>
          </a:p>
        </p:txBody>
      </p:sp>
      <p:pic>
        <p:nvPicPr>
          <p:cNvPr id="7" name="Graphic 6" descr="Group">
            <a:extLst>
              <a:ext uri="{FF2B5EF4-FFF2-40B4-BE49-F238E27FC236}">
                <a16:creationId xmlns:a16="http://schemas.microsoft.com/office/drawing/2014/main" id="{14ECD930-0F41-42A2-AC54-7CABAE88ACA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570706"/>
            <a:ext cx="914400" cy="914400"/>
          </a:xfrm>
          <a:prstGeom prst="rect">
            <a:avLst/>
          </a:prstGeom>
        </p:spPr>
      </p:pic>
      <p:sp>
        <p:nvSpPr>
          <p:cNvPr id="3" name="Content Placeholder 2">
            <a:extLst>
              <a:ext uri="{FF2B5EF4-FFF2-40B4-BE49-F238E27FC236}">
                <a16:creationId xmlns:a16="http://schemas.microsoft.com/office/drawing/2014/main" id="{B27ACEC6-E647-479D-BA39-271AB64CD7DA}"/>
              </a:ext>
            </a:extLst>
          </p:cNvPr>
          <p:cNvSpPr>
            <a:spLocks noGrp="1"/>
          </p:cNvSpPr>
          <p:nvPr>
            <p:ph idx="1"/>
          </p:nvPr>
        </p:nvSpPr>
        <p:spPr>
          <a:xfrm>
            <a:off x="838200" y="1825625"/>
            <a:ext cx="10515600" cy="4351338"/>
          </a:xfrm>
        </p:spPr>
        <p:txBody>
          <a:bodyPr>
            <a:normAutofit lnSpcReduction="10000"/>
          </a:bodyPr>
          <a:lstStyle/>
          <a:p>
            <a:r>
              <a:rPr lang="en-US" dirty="0"/>
              <a:t>Identify risk of community</a:t>
            </a:r>
          </a:p>
          <a:p>
            <a:r>
              <a:rPr lang="en-US" dirty="0"/>
              <a:t>Understand that anyone could be a potential patient</a:t>
            </a:r>
          </a:p>
          <a:p>
            <a:r>
              <a:rPr lang="en-US" dirty="0"/>
              <a:t>Develop strategies that offset cost and provide coordinated patient-centered care.  </a:t>
            </a:r>
          </a:p>
          <a:p>
            <a:r>
              <a:rPr lang="en-US" dirty="0"/>
              <a:t>IHI’s 5 recommendation</a:t>
            </a:r>
          </a:p>
          <a:p>
            <a:pPr lvl="1"/>
            <a:r>
              <a:rPr lang="en-US" dirty="0"/>
              <a:t>Involve patients/families in care model design</a:t>
            </a:r>
          </a:p>
          <a:p>
            <a:pPr lvl="1"/>
            <a:r>
              <a:rPr lang="en-US" dirty="0"/>
              <a:t>Restructure primary care services</a:t>
            </a:r>
          </a:p>
          <a:p>
            <a:pPr lvl="1"/>
            <a:r>
              <a:rPr lang="en-US" dirty="0"/>
              <a:t>Improve disease prevention and health promotion</a:t>
            </a:r>
          </a:p>
          <a:p>
            <a:pPr lvl="1"/>
            <a:r>
              <a:rPr lang="en-US" dirty="0"/>
              <a:t>Create cost-control platform</a:t>
            </a:r>
          </a:p>
          <a:p>
            <a:pPr lvl="1"/>
            <a:r>
              <a:rPr lang="en-US" dirty="0"/>
              <a:t>Support integration of services  (Norman, 2019)</a:t>
            </a:r>
          </a:p>
        </p:txBody>
      </p:sp>
    </p:spTree>
    <p:extLst>
      <p:ext uri="{BB962C8B-B14F-4D97-AF65-F5344CB8AC3E}">
        <p14:creationId xmlns:p14="http://schemas.microsoft.com/office/powerpoint/2010/main" val="3130363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61CC8-EA13-C940-98E4-827CA32D1E6B}"/>
              </a:ext>
            </a:extLst>
          </p:cNvPr>
          <p:cNvSpPr>
            <a:spLocks noGrp="1"/>
          </p:cNvSpPr>
          <p:nvPr>
            <p:ph type="title"/>
          </p:nvPr>
        </p:nvSpPr>
        <p:spPr/>
        <p:txBody>
          <a:bodyPr>
            <a:normAutofit/>
          </a:bodyPr>
          <a:lstStyle/>
          <a:p>
            <a:pPr algn="ctr"/>
            <a:r>
              <a:rPr lang="en-US" sz="4800" dirty="0"/>
              <a:t>Health Care Models</a:t>
            </a:r>
          </a:p>
        </p:txBody>
      </p:sp>
      <p:sp>
        <p:nvSpPr>
          <p:cNvPr id="3" name="Content Placeholder 2">
            <a:extLst>
              <a:ext uri="{FF2B5EF4-FFF2-40B4-BE49-F238E27FC236}">
                <a16:creationId xmlns:a16="http://schemas.microsoft.com/office/drawing/2014/main" id="{7FB9631A-617D-824E-A405-043604661DA1}"/>
              </a:ext>
            </a:extLst>
          </p:cNvPr>
          <p:cNvSpPr>
            <a:spLocks noGrp="1"/>
          </p:cNvSpPr>
          <p:nvPr>
            <p:ph idx="1"/>
          </p:nvPr>
        </p:nvSpPr>
        <p:spPr/>
        <p:txBody>
          <a:bodyPr/>
          <a:lstStyle/>
          <a:p>
            <a:pPr>
              <a:lnSpc>
                <a:spcPct val="150000"/>
              </a:lnSpc>
            </a:pPr>
            <a:r>
              <a:rPr lang="en-US" sz="3600" dirty="0"/>
              <a:t>Employee-Centered Care Model</a:t>
            </a:r>
          </a:p>
          <a:p>
            <a:pPr>
              <a:lnSpc>
                <a:spcPct val="150000"/>
              </a:lnSpc>
            </a:pPr>
            <a:r>
              <a:rPr lang="en-US" sz="3600" dirty="0"/>
              <a:t>Core Health Program</a:t>
            </a:r>
          </a:p>
          <a:p>
            <a:pPr>
              <a:lnSpc>
                <a:spcPct val="150000"/>
              </a:lnSpc>
            </a:pPr>
            <a:r>
              <a:rPr lang="en-US" sz="3600" dirty="0"/>
              <a:t>Care and Payment Model</a:t>
            </a:r>
          </a:p>
          <a:p>
            <a:endParaRPr lang="en-US" dirty="0"/>
          </a:p>
        </p:txBody>
      </p:sp>
    </p:spTree>
    <p:extLst>
      <p:ext uri="{BB962C8B-B14F-4D97-AF65-F5344CB8AC3E}">
        <p14:creationId xmlns:p14="http://schemas.microsoft.com/office/powerpoint/2010/main" val="215232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33803-680A-ED4B-8767-8E487330A32D}"/>
              </a:ext>
            </a:extLst>
          </p:cNvPr>
          <p:cNvSpPr>
            <a:spLocks noGrp="1"/>
          </p:cNvSpPr>
          <p:nvPr>
            <p:ph type="title" idx="4294967295"/>
          </p:nvPr>
        </p:nvSpPr>
        <p:spPr>
          <a:xfrm>
            <a:off x="0" y="365125"/>
            <a:ext cx="10515600" cy="1325563"/>
          </a:xfrm>
        </p:spPr>
        <p:txBody>
          <a:bodyPr>
            <a:normAutofit fontScale="90000"/>
          </a:bodyPr>
          <a:lstStyle/>
          <a:p>
            <a:pPr algn="ctr"/>
            <a:r>
              <a:rPr lang="en-US" sz="5300" dirty="0"/>
              <a:t>Employee-Centered Care Model</a:t>
            </a:r>
            <a:br>
              <a:rPr lang="en-US" dirty="0"/>
            </a:br>
            <a:endParaRPr lang="en-US" dirty="0"/>
          </a:p>
        </p:txBody>
      </p:sp>
      <p:sp>
        <p:nvSpPr>
          <p:cNvPr id="3" name="Content Placeholder 2">
            <a:extLst>
              <a:ext uri="{FF2B5EF4-FFF2-40B4-BE49-F238E27FC236}">
                <a16:creationId xmlns:a16="http://schemas.microsoft.com/office/drawing/2014/main" id="{61341979-C51B-3E43-BD91-694ADD3E2310}"/>
              </a:ext>
            </a:extLst>
          </p:cNvPr>
          <p:cNvSpPr>
            <a:spLocks noGrp="1"/>
          </p:cNvSpPr>
          <p:nvPr>
            <p:ph sz="half" idx="4294967295"/>
          </p:nvPr>
        </p:nvSpPr>
        <p:spPr>
          <a:xfrm>
            <a:off x="386080" y="1660525"/>
            <a:ext cx="5506720" cy="4445560"/>
          </a:xfrm>
        </p:spPr>
        <p:txBody>
          <a:bodyPr>
            <a:normAutofit/>
          </a:bodyPr>
          <a:lstStyle/>
          <a:p>
            <a:r>
              <a:rPr lang="en-US" sz="2600" dirty="0"/>
              <a:t>Employee-Centered Care</a:t>
            </a:r>
          </a:p>
          <a:p>
            <a:pPr lvl="1"/>
            <a:r>
              <a:rPr lang="en-US" dirty="0"/>
              <a:t>Focus is on corporate environments</a:t>
            </a:r>
          </a:p>
          <a:p>
            <a:pPr lvl="1"/>
            <a:r>
              <a:rPr lang="en-US" dirty="0"/>
              <a:t>Hybrid approach utilizing on-site care with virtual health</a:t>
            </a:r>
          </a:p>
          <a:p>
            <a:pPr lvl="1"/>
            <a:r>
              <a:rPr lang="en-US" dirty="0"/>
              <a:t>Works on minor health issues</a:t>
            </a:r>
          </a:p>
          <a:p>
            <a:r>
              <a:rPr lang="en-US" sz="2600" dirty="0"/>
              <a:t>Supports goal of Triple Aim through</a:t>
            </a:r>
          </a:p>
          <a:p>
            <a:pPr lvl="2"/>
            <a:r>
              <a:rPr lang="en-US" dirty="0"/>
              <a:t>Structure</a:t>
            </a:r>
          </a:p>
          <a:p>
            <a:pPr lvl="2"/>
            <a:r>
              <a:rPr lang="en-US" dirty="0"/>
              <a:t>Process</a:t>
            </a:r>
          </a:p>
          <a:p>
            <a:pPr lvl="2"/>
            <a:r>
              <a:rPr lang="en-US" dirty="0"/>
              <a:t>Outcomes</a:t>
            </a:r>
          </a:p>
          <a:p>
            <a:pPr lvl="3"/>
            <a:endParaRPr lang="en-US" dirty="0"/>
          </a:p>
        </p:txBody>
      </p:sp>
      <p:pic>
        <p:nvPicPr>
          <p:cNvPr id="1028" name="Picture 4" descr="&#10;                        figure&#10;                    ">
            <a:extLst>
              <a:ext uri="{FF2B5EF4-FFF2-40B4-BE49-F238E27FC236}">
                <a16:creationId xmlns:a16="http://schemas.microsoft.com/office/drawing/2014/main" id="{4B5C4BB8-7CD8-3041-BC04-29365DC5CF3C}"/>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7010400" y="1660525"/>
            <a:ext cx="5181600" cy="4165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6707D33-1C72-A442-B26C-E84C8BBE1814}"/>
              </a:ext>
            </a:extLst>
          </p:cNvPr>
          <p:cNvSpPr txBox="1"/>
          <p:nvPr/>
        </p:nvSpPr>
        <p:spPr>
          <a:xfrm>
            <a:off x="4738254" y="5960747"/>
            <a:ext cx="6381812" cy="369332"/>
          </a:xfrm>
          <a:prstGeom prst="rect">
            <a:avLst/>
          </a:prstGeom>
          <a:noFill/>
        </p:spPr>
        <p:txBody>
          <a:bodyPr wrap="none" rtlCol="0">
            <a:spAutoFit/>
          </a:bodyPr>
          <a:lstStyle/>
          <a:p>
            <a:pPr lvl="3"/>
            <a:r>
              <a:rPr lang="en-US" dirty="0"/>
              <a:t>		Figure 2.  Employee-centered Care Model</a:t>
            </a:r>
          </a:p>
        </p:txBody>
      </p:sp>
    </p:spTree>
    <p:extLst>
      <p:ext uri="{BB962C8B-B14F-4D97-AF65-F5344CB8AC3E}">
        <p14:creationId xmlns:p14="http://schemas.microsoft.com/office/powerpoint/2010/main" val="2772137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00EB-96AD-574E-B294-8BFB1AB1A11A}"/>
              </a:ext>
            </a:extLst>
          </p:cNvPr>
          <p:cNvSpPr>
            <a:spLocks noGrp="1"/>
          </p:cNvSpPr>
          <p:nvPr>
            <p:ph type="title" idx="4294967295"/>
          </p:nvPr>
        </p:nvSpPr>
        <p:spPr>
          <a:xfrm>
            <a:off x="0" y="365125"/>
            <a:ext cx="10515600" cy="1325563"/>
          </a:xfrm>
        </p:spPr>
        <p:txBody>
          <a:bodyPr>
            <a:normAutofit/>
          </a:bodyPr>
          <a:lstStyle/>
          <a:p>
            <a:pPr algn="ctr"/>
            <a:r>
              <a:rPr lang="en-US" sz="4800" dirty="0"/>
              <a:t>Core Health Program</a:t>
            </a:r>
          </a:p>
        </p:txBody>
      </p:sp>
      <p:sp>
        <p:nvSpPr>
          <p:cNvPr id="3" name="Content Placeholder 2">
            <a:extLst>
              <a:ext uri="{FF2B5EF4-FFF2-40B4-BE49-F238E27FC236}">
                <a16:creationId xmlns:a16="http://schemas.microsoft.com/office/drawing/2014/main" id="{F7869FF0-DECE-ED4F-A243-6AEB20673FF9}"/>
              </a:ext>
            </a:extLst>
          </p:cNvPr>
          <p:cNvSpPr>
            <a:spLocks noGrp="1"/>
          </p:cNvSpPr>
          <p:nvPr>
            <p:ph idx="4294967295"/>
          </p:nvPr>
        </p:nvSpPr>
        <p:spPr>
          <a:xfrm>
            <a:off x="1026694" y="1690688"/>
            <a:ext cx="10515600" cy="4351338"/>
          </a:xfrm>
        </p:spPr>
        <p:txBody>
          <a:bodyPr>
            <a:normAutofit fontScale="92500" lnSpcReduction="20000"/>
          </a:bodyPr>
          <a:lstStyle/>
          <a:p>
            <a:r>
              <a:rPr lang="en-US" dirty="0"/>
              <a:t>Spectrum Health in Michigan partnered with Health Communities Department</a:t>
            </a:r>
          </a:p>
          <a:p>
            <a:r>
              <a:rPr lang="en-US" dirty="0"/>
              <a:t>Program began in 2009</a:t>
            </a:r>
          </a:p>
          <a:p>
            <a:r>
              <a:rPr lang="en-US" dirty="0"/>
              <a:t>Efforts are to :</a:t>
            </a:r>
          </a:p>
          <a:p>
            <a:pPr lvl="1"/>
            <a:r>
              <a:rPr lang="en-US" dirty="0"/>
              <a:t>Provide access to unserved people with limited access to health care due to</a:t>
            </a:r>
          </a:p>
          <a:p>
            <a:pPr lvl="2"/>
            <a:r>
              <a:rPr lang="en-US" dirty="0"/>
              <a:t>Demographics</a:t>
            </a:r>
          </a:p>
          <a:p>
            <a:pPr lvl="2"/>
            <a:r>
              <a:rPr lang="en-US" dirty="0"/>
              <a:t>Economic status</a:t>
            </a:r>
          </a:p>
          <a:p>
            <a:pPr lvl="2"/>
            <a:r>
              <a:rPr lang="en-US" dirty="0"/>
              <a:t>Cultural and language barriers</a:t>
            </a:r>
          </a:p>
          <a:p>
            <a:r>
              <a:rPr lang="en-US" dirty="0"/>
              <a:t>Supports the goal of Triple Aim by:</a:t>
            </a:r>
          </a:p>
          <a:p>
            <a:pPr lvl="1"/>
            <a:r>
              <a:rPr lang="en-US" dirty="0"/>
              <a:t>Increase patient participation in their health</a:t>
            </a:r>
          </a:p>
          <a:p>
            <a:pPr lvl="1"/>
            <a:r>
              <a:rPr lang="en-US" dirty="0"/>
              <a:t>Reduce inappropriate and unnecessary ER visits</a:t>
            </a:r>
          </a:p>
          <a:p>
            <a:pPr lvl="1"/>
            <a:r>
              <a:rPr lang="en-US" dirty="0"/>
              <a:t>Reduce hospital readmissions</a:t>
            </a:r>
          </a:p>
          <a:p>
            <a:pPr lvl="1"/>
            <a:r>
              <a:rPr lang="en-US" dirty="0"/>
              <a:t>Reduce overall cost of care</a:t>
            </a:r>
          </a:p>
          <a:p>
            <a:pPr lvl="1"/>
            <a:endParaRPr lang="en-US" dirty="0"/>
          </a:p>
          <a:p>
            <a:pPr lvl="1"/>
            <a:endParaRPr lang="en-US" dirty="0"/>
          </a:p>
        </p:txBody>
      </p:sp>
    </p:spTree>
    <p:extLst>
      <p:ext uri="{BB962C8B-B14F-4D97-AF65-F5344CB8AC3E}">
        <p14:creationId xmlns:p14="http://schemas.microsoft.com/office/powerpoint/2010/main" val="959268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C5BA4-4364-4208-8E17-4BC6DB663A41}"/>
              </a:ext>
            </a:extLst>
          </p:cNvPr>
          <p:cNvSpPr>
            <a:spLocks noGrp="1"/>
          </p:cNvSpPr>
          <p:nvPr>
            <p:ph type="title"/>
          </p:nvPr>
        </p:nvSpPr>
        <p:spPr/>
        <p:txBody>
          <a:bodyPr>
            <a:normAutofit/>
          </a:bodyPr>
          <a:lstStyle/>
          <a:p>
            <a:pPr algn="ctr"/>
            <a:r>
              <a:rPr lang="en-US" sz="4800" dirty="0"/>
              <a:t>Care and Payment Model</a:t>
            </a:r>
          </a:p>
        </p:txBody>
      </p:sp>
      <p:sp>
        <p:nvSpPr>
          <p:cNvPr id="3" name="Content Placeholder 2">
            <a:extLst>
              <a:ext uri="{FF2B5EF4-FFF2-40B4-BE49-F238E27FC236}">
                <a16:creationId xmlns:a16="http://schemas.microsoft.com/office/drawing/2014/main" id="{0232B5C0-E7A5-4BF5-9C8A-4075072C6572}"/>
              </a:ext>
            </a:extLst>
          </p:cNvPr>
          <p:cNvSpPr>
            <a:spLocks noGrp="1"/>
          </p:cNvSpPr>
          <p:nvPr>
            <p:ph idx="1"/>
          </p:nvPr>
        </p:nvSpPr>
        <p:spPr>
          <a:xfrm>
            <a:off x="838200" y="1690687"/>
            <a:ext cx="10515600" cy="4581775"/>
          </a:xfrm>
        </p:spPr>
        <p:txBody>
          <a:bodyPr>
            <a:normAutofit lnSpcReduction="10000"/>
          </a:bodyPr>
          <a:lstStyle/>
          <a:p>
            <a:r>
              <a:rPr lang="en-US" sz="2600" dirty="0"/>
              <a:t>American Hospital Association (AHA) Committee on Research and Committee on Performance Improvement (2015) created:</a:t>
            </a:r>
          </a:p>
          <a:p>
            <a:pPr lvl="1"/>
            <a:r>
              <a:rPr lang="en-US" dirty="0"/>
              <a:t> </a:t>
            </a:r>
            <a:r>
              <a:rPr lang="en-US" sz="2200" dirty="0"/>
              <a:t>Care and Payment Model</a:t>
            </a:r>
          </a:p>
          <a:p>
            <a:pPr lvl="2"/>
            <a:r>
              <a:rPr lang="en-US" dirty="0"/>
              <a:t>Allows hospitals to develop a delivery systems and payment methods that best meets the needs of  the facility and the community</a:t>
            </a:r>
          </a:p>
          <a:p>
            <a:pPr lvl="2"/>
            <a:r>
              <a:rPr lang="en-US" dirty="0"/>
              <a:t>Uses patient perspective way of thinking</a:t>
            </a:r>
          </a:p>
          <a:p>
            <a:pPr lvl="2"/>
            <a:r>
              <a:rPr lang="en-US" dirty="0"/>
              <a:t>7 key principles</a:t>
            </a:r>
          </a:p>
          <a:p>
            <a:pPr lvl="3"/>
            <a:r>
              <a:rPr lang="en-US" sz="2000" dirty="0"/>
              <a:t>Design care with the whole person at the center</a:t>
            </a:r>
          </a:p>
          <a:p>
            <a:pPr lvl="3"/>
            <a:r>
              <a:rPr lang="en-US" sz="2000" dirty="0"/>
              <a:t>Empowers patients and  delivery system with  technology</a:t>
            </a:r>
          </a:p>
          <a:p>
            <a:pPr lvl="3"/>
            <a:r>
              <a:rPr lang="en-US" sz="2000" dirty="0"/>
              <a:t>Develops care </a:t>
            </a:r>
            <a:r>
              <a:rPr lang="en-US" sz="2000" dirty="0" err="1"/>
              <a:t>coordinations</a:t>
            </a:r>
            <a:r>
              <a:rPr lang="en-US" sz="2000" dirty="0"/>
              <a:t> teams</a:t>
            </a:r>
          </a:p>
          <a:p>
            <a:pPr lvl="3"/>
            <a:r>
              <a:rPr lang="en-US" sz="2000" dirty="0"/>
              <a:t>Integrates behavioral health and social contributing factors</a:t>
            </a:r>
          </a:p>
          <a:p>
            <a:pPr lvl="3"/>
            <a:r>
              <a:rPr lang="en-US" sz="2000" dirty="0"/>
              <a:t>Collaborative leadership</a:t>
            </a:r>
          </a:p>
          <a:p>
            <a:pPr lvl="3"/>
            <a:r>
              <a:rPr lang="en-US" sz="2000" dirty="0"/>
              <a:t>Integrates care into the community</a:t>
            </a:r>
          </a:p>
          <a:p>
            <a:pPr lvl="3"/>
            <a:r>
              <a:rPr lang="en-US" sz="2000" dirty="0"/>
              <a:t>Creates safe and highly reliable care organizations</a:t>
            </a:r>
          </a:p>
          <a:p>
            <a:pPr lvl="3"/>
            <a:endParaRPr lang="en-US" dirty="0"/>
          </a:p>
        </p:txBody>
      </p:sp>
    </p:spTree>
    <p:extLst>
      <p:ext uri="{BB962C8B-B14F-4D97-AF65-F5344CB8AC3E}">
        <p14:creationId xmlns:p14="http://schemas.microsoft.com/office/powerpoint/2010/main" val="36693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ge8image2170902912">
            <a:extLst>
              <a:ext uri="{FF2B5EF4-FFF2-40B4-BE49-F238E27FC236}">
                <a16:creationId xmlns:a16="http://schemas.microsoft.com/office/drawing/2014/main" id="{7DF9557E-032A-EF47-92E2-157B9B7ED8C2}"/>
              </a:ext>
            </a:extLst>
          </p:cNvPr>
          <p:cNvPicPr/>
          <p:nvPr/>
        </p:nvPicPr>
        <p:blipFill>
          <a:blip r:embed="rId3">
            <a:extLst>
              <a:ext uri="{28A0092B-C50C-407E-A947-70E740481C1C}">
                <a14:useLocalDpi xmlns:a14="http://schemas.microsoft.com/office/drawing/2010/main" val="0"/>
              </a:ext>
            </a:extLst>
          </a:blip>
          <a:stretch>
            <a:fillRect/>
          </a:stretch>
        </p:blipFill>
        <p:spPr bwMode="auto">
          <a:xfrm rot="5400000">
            <a:off x="3513580" y="-830335"/>
            <a:ext cx="5571067" cy="8603964"/>
          </a:xfrm>
          <a:prstGeom prst="rect">
            <a:avLst/>
          </a:prstGeom>
          <a:noFill/>
        </p:spPr>
      </p:pic>
      <p:sp>
        <p:nvSpPr>
          <p:cNvPr id="4" name="Rectangle 2">
            <a:extLst>
              <a:ext uri="{FF2B5EF4-FFF2-40B4-BE49-F238E27FC236}">
                <a16:creationId xmlns:a16="http://schemas.microsoft.com/office/drawing/2014/main" id="{7E673B14-195A-0648-9A54-5713982F3C72}"/>
              </a:ext>
            </a:extLst>
          </p:cNvPr>
          <p:cNvSpPr>
            <a:spLocks noChangeArrowheads="1"/>
          </p:cNvSpPr>
          <p:nvPr/>
        </p:nvSpPr>
        <p:spPr bwMode="auto">
          <a:xfrm>
            <a:off x="4505095" y="20072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58D0C8F4-5942-6046-8BDB-873EA30D1002}"/>
              </a:ext>
            </a:extLst>
          </p:cNvPr>
          <p:cNvSpPr txBox="1"/>
          <p:nvPr/>
        </p:nvSpPr>
        <p:spPr>
          <a:xfrm>
            <a:off x="2163337" y="6400800"/>
            <a:ext cx="4391074" cy="369332"/>
          </a:xfrm>
          <a:prstGeom prst="rect">
            <a:avLst/>
          </a:prstGeom>
          <a:noFill/>
        </p:spPr>
        <p:txBody>
          <a:bodyPr wrap="none" rtlCol="0">
            <a:spAutoFit/>
          </a:bodyPr>
          <a:lstStyle/>
          <a:p>
            <a:r>
              <a:rPr lang="en-US" dirty="0"/>
              <a:t>Figure 3.  Value bases payment for Triple aim</a:t>
            </a:r>
          </a:p>
        </p:txBody>
      </p:sp>
    </p:spTree>
    <p:extLst>
      <p:ext uri="{BB962C8B-B14F-4D97-AF65-F5344CB8AC3E}">
        <p14:creationId xmlns:p14="http://schemas.microsoft.com/office/powerpoint/2010/main" val="3790916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0A69F-D8F3-40C2-B907-C49BECC5BD44}"/>
              </a:ext>
            </a:extLst>
          </p:cNvPr>
          <p:cNvSpPr>
            <a:spLocks noGrp="1"/>
          </p:cNvSpPr>
          <p:nvPr>
            <p:ph type="title"/>
          </p:nvPr>
        </p:nvSpPr>
        <p:spPr/>
        <p:txBody>
          <a:bodyPr/>
          <a:lstStyle/>
          <a:p>
            <a:pPr algn="ctr"/>
            <a:r>
              <a:rPr lang="en-US" dirty="0"/>
              <a:t>Evidence-based Data </a:t>
            </a:r>
          </a:p>
        </p:txBody>
      </p:sp>
      <p:sp>
        <p:nvSpPr>
          <p:cNvPr id="3" name="Content Placeholder 2">
            <a:extLst>
              <a:ext uri="{FF2B5EF4-FFF2-40B4-BE49-F238E27FC236}">
                <a16:creationId xmlns:a16="http://schemas.microsoft.com/office/drawing/2014/main" id="{CA0DCAC8-938D-432A-931B-5246453D38DA}"/>
              </a:ext>
            </a:extLst>
          </p:cNvPr>
          <p:cNvSpPr>
            <a:spLocks noGrp="1"/>
          </p:cNvSpPr>
          <p:nvPr>
            <p:ph idx="1"/>
          </p:nvPr>
        </p:nvSpPr>
        <p:spPr>
          <a:xfrm>
            <a:off x="838200" y="1690688"/>
            <a:ext cx="10515600" cy="4351338"/>
          </a:xfrm>
        </p:spPr>
        <p:txBody>
          <a:bodyPr>
            <a:normAutofit/>
          </a:bodyPr>
          <a:lstStyle/>
          <a:p>
            <a:r>
              <a:rPr lang="en-US" sz="2600" dirty="0"/>
              <a:t>Evidence-based data  is important because it is the combination of clinical expertise, and evidence-based research (Steven, 2013).  </a:t>
            </a:r>
          </a:p>
          <a:p>
            <a:pPr lvl="1"/>
            <a:r>
              <a:rPr lang="en-US" dirty="0"/>
              <a:t>Goal of EBD – improve care process and patient outcomes</a:t>
            </a:r>
          </a:p>
          <a:p>
            <a:r>
              <a:rPr lang="en-US" sz="2600" dirty="0"/>
              <a:t>Care Coordination – organizing patient care and sharing all information with care team member to provide the most effective, safe care (Agency for Healthcare Research &amp; Quality [AHRQ], 2018).  </a:t>
            </a:r>
          </a:p>
          <a:p>
            <a:pPr lvl="1"/>
            <a:r>
              <a:rPr lang="en-US" dirty="0"/>
              <a:t>Main goal is to meet the patients needs and preferences while providing high-quality care (AHRQ, 2018).  </a:t>
            </a:r>
          </a:p>
          <a:p>
            <a:pPr marL="457200" lvl="1" indent="0">
              <a:buNone/>
            </a:pPr>
            <a:endParaRPr lang="en-US" dirty="0"/>
          </a:p>
        </p:txBody>
      </p:sp>
    </p:spTree>
    <p:extLst>
      <p:ext uri="{BB962C8B-B14F-4D97-AF65-F5344CB8AC3E}">
        <p14:creationId xmlns:p14="http://schemas.microsoft.com/office/powerpoint/2010/main" val="2138540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2219-57B1-45C5-A70C-68579A5CA72D}"/>
              </a:ext>
            </a:extLst>
          </p:cNvPr>
          <p:cNvSpPr>
            <a:spLocks noGrp="1"/>
          </p:cNvSpPr>
          <p:nvPr>
            <p:ph type="title"/>
          </p:nvPr>
        </p:nvSpPr>
        <p:spPr/>
        <p:txBody>
          <a:bodyPr/>
          <a:lstStyle/>
          <a:p>
            <a:pPr algn="ctr"/>
            <a:r>
              <a:rPr lang="en-US" dirty="0"/>
              <a:t>Governmental Regulatory Initiatives</a:t>
            </a:r>
          </a:p>
        </p:txBody>
      </p:sp>
      <p:sp>
        <p:nvSpPr>
          <p:cNvPr id="3" name="Content Placeholder 2">
            <a:extLst>
              <a:ext uri="{FF2B5EF4-FFF2-40B4-BE49-F238E27FC236}">
                <a16:creationId xmlns:a16="http://schemas.microsoft.com/office/drawing/2014/main" id="{EE871B51-A42C-4454-B77B-4FFAA07AB294}"/>
              </a:ext>
            </a:extLst>
          </p:cNvPr>
          <p:cNvSpPr>
            <a:spLocks noGrp="1"/>
          </p:cNvSpPr>
          <p:nvPr>
            <p:ph sz="half" idx="1"/>
          </p:nvPr>
        </p:nvSpPr>
        <p:spPr/>
        <p:txBody>
          <a:bodyPr>
            <a:normAutofit/>
          </a:bodyPr>
          <a:lstStyle/>
          <a:p>
            <a:r>
              <a:rPr lang="en-US" dirty="0"/>
              <a:t>Centers for Medicare and Medicaid Services (CMS)</a:t>
            </a:r>
          </a:p>
          <a:p>
            <a:pPr lvl="1"/>
            <a:r>
              <a:rPr lang="en-US" dirty="0"/>
              <a:t>Value-based programs	</a:t>
            </a:r>
          </a:p>
          <a:p>
            <a:pPr lvl="1"/>
            <a:r>
              <a:rPr lang="en-US" dirty="0"/>
              <a:t>Meaningful measures</a:t>
            </a:r>
          </a:p>
          <a:p>
            <a:pPr lvl="2"/>
            <a:endParaRPr lang="en-US" dirty="0"/>
          </a:p>
          <a:p>
            <a:pPr lvl="1"/>
            <a:endParaRPr lang="en-US" dirty="0"/>
          </a:p>
        </p:txBody>
      </p:sp>
      <p:sp>
        <p:nvSpPr>
          <p:cNvPr id="4" name="Content Placeholder 3">
            <a:extLst>
              <a:ext uri="{FF2B5EF4-FFF2-40B4-BE49-F238E27FC236}">
                <a16:creationId xmlns:a16="http://schemas.microsoft.com/office/drawing/2014/main" id="{948378EC-5B66-244A-A2E1-7A4BA3C70A48}"/>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149729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4B46-4D4E-C442-91F6-56310D4C26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F00A4C-5D47-5347-9455-08C93BFAACC7}"/>
              </a:ext>
            </a:extLst>
          </p:cNvPr>
          <p:cNvSpPr>
            <a:spLocks noGrp="1"/>
          </p:cNvSpPr>
          <p:nvPr>
            <p:ph idx="1"/>
          </p:nvPr>
        </p:nvSpPr>
        <p:spPr/>
        <p:txBody>
          <a:bodyPr/>
          <a:lstStyle/>
          <a:p>
            <a:r>
              <a:rPr lang="en-US" dirty="0"/>
              <a:t>National Quality Strategy</a:t>
            </a:r>
          </a:p>
          <a:p>
            <a:pPr lvl="1"/>
            <a:r>
              <a:rPr lang="en-US" dirty="0"/>
              <a:t>Better Care: Improve the overall quality</a:t>
            </a:r>
          </a:p>
          <a:p>
            <a:pPr lvl="1"/>
            <a:r>
              <a:rPr lang="en-US" dirty="0"/>
              <a:t>Healthy People/Healthy Communities: Improve the health of the U.S. population </a:t>
            </a:r>
          </a:p>
          <a:p>
            <a:pPr lvl="1"/>
            <a:r>
              <a:rPr lang="en-US" dirty="0"/>
              <a:t>Affordable Care Act (ACA)</a:t>
            </a:r>
          </a:p>
          <a:p>
            <a:r>
              <a:rPr lang="en-US" dirty="0"/>
              <a:t>https://</a:t>
            </a:r>
            <a:r>
              <a:rPr lang="en-US" dirty="0" err="1"/>
              <a:t>www.ahrq.gov</a:t>
            </a:r>
            <a:r>
              <a:rPr lang="en-US" dirty="0"/>
              <a:t>/</a:t>
            </a:r>
            <a:r>
              <a:rPr lang="en-US" dirty="0" err="1"/>
              <a:t>workingforquality</a:t>
            </a:r>
            <a:r>
              <a:rPr lang="en-US" dirty="0"/>
              <a:t>/about/</a:t>
            </a:r>
            <a:r>
              <a:rPr lang="en-US" dirty="0" err="1"/>
              <a:t>index.html</a:t>
            </a:r>
            <a:endParaRPr lang="en-US" dirty="0"/>
          </a:p>
          <a:p>
            <a:endParaRPr lang="en-US" dirty="0"/>
          </a:p>
        </p:txBody>
      </p:sp>
    </p:spTree>
    <p:extLst>
      <p:ext uri="{BB962C8B-B14F-4D97-AF65-F5344CB8AC3E}">
        <p14:creationId xmlns:p14="http://schemas.microsoft.com/office/powerpoint/2010/main" val="2146065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E8F4D-9938-4B22-948A-574EE1DAC6B8}"/>
              </a:ext>
            </a:extLst>
          </p:cNvPr>
          <p:cNvSpPr>
            <a:spLocks noGrp="1"/>
          </p:cNvSpPr>
          <p:nvPr>
            <p:ph type="title"/>
          </p:nvPr>
        </p:nvSpPr>
        <p:spPr>
          <a:xfrm>
            <a:off x="838200" y="365125"/>
            <a:ext cx="10515600" cy="1325563"/>
          </a:xfrm>
        </p:spPr>
        <p:txBody>
          <a:bodyPr>
            <a:normAutofit/>
          </a:bodyPr>
          <a:lstStyle/>
          <a:p>
            <a:pPr algn="ctr"/>
            <a:r>
              <a:rPr lang="en-US" sz="4800" dirty="0"/>
              <a:t>Process Improvement Recommendation</a:t>
            </a:r>
          </a:p>
        </p:txBody>
      </p:sp>
      <p:sp>
        <p:nvSpPr>
          <p:cNvPr id="3" name="Content Placeholder 2">
            <a:extLst>
              <a:ext uri="{FF2B5EF4-FFF2-40B4-BE49-F238E27FC236}">
                <a16:creationId xmlns:a16="http://schemas.microsoft.com/office/drawing/2014/main" id="{71557C18-6142-48AE-B6B8-2E28520088C7}"/>
              </a:ext>
            </a:extLst>
          </p:cNvPr>
          <p:cNvSpPr>
            <a:spLocks noGrp="1"/>
          </p:cNvSpPr>
          <p:nvPr>
            <p:ph idx="1"/>
          </p:nvPr>
        </p:nvSpPr>
        <p:spPr/>
        <p:txBody>
          <a:bodyPr/>
          <a:lstStyle/>
          <a:p>
            <a:r>
              <a:rPr lang="en-US" dirty="0"/>
              <a:t>Improve staff turnover</a:t>
            </a:r>
          </a:p>
          <a:p>
            <a:r>
              <a:rPr lang="en-US" dirty="0"/>
              <a:t>Improve Care Coordination</a:t>
            </a:r>
          </a:p>
          <a:p>
            <a:r>
              <a:rPr lang="en-US" dirty="0"/>
              <a:t>Implement telehealth</a:t>
            </a:r>
          </a:p>
          <a:p>
            <a:r>
              <a:rPr lang="en-US" dirty="0"/>
              <a:t>Mental health programs </a:t>
            </a:r>
          </a:p>
          <a:p>
            <a:r>
              <a:rPr lang="en-US" dirty="0"/>
              <a:t>Initiate :</a:t>
            </a:r>
          </a:p>
          <a:p>
            <a:pPr lvl="1"/>
            <a:r>
              <a:rPr lang="en-US" dirty="0"/>
              <a:t>Transitional Care Model</a:t>
            </a:r>
          </a:p>
          <a:p>
            <a:pPr lvl="1"/>
            <a:r>
              <a:rPr lang="en-US" dirty="0"/>
              <a:t> Core health program </a:t>
            </a:r>
          </a:p>
          <a:p>
            <a:pPr lvl="1"/>
            <a:r>
              <a:rPr lang="en-US" dirty="0"/>
              <a:t>Home-based primary care</a:t>
            </a:r>
          </a:p>
          <a:p>
            <a:endParaRPr lang="en-US" dirty="0"/>
          </a:p>
        </p:txBody>
      </p:sp>
    </p:spTree>
    <p:extLst>
      <p:ext uri="{BB962C8B-B14F-4D97-AF65-F5344CB8AC3E}">
        <p14:creationId xmlns:p14="http://schemas.microsoft.com/office/powerpoint/2010/main" val="2998322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648BE-4D68-4FB0-BCA3-B247711D85BB}"/>
              </a:ext>
            </a:extLst>
          </p:cNvPr>
          <p:cNvSpPr>
            <a:spLocks noGrp="1"/>
          </p:cNvSpPr>
          <p:nvPr>
            <p:ph type="title"/>
          </p:nvPr>
        </p:nvSpPr>
        <p:spPr/>
        <p:txBody>
          <a:bodyPr>
            <a:normAutofit/>
          </a:bodyPr>
          <a:lstStyle/>
          <a:p>
            <a:pPr algn="ctr"/>
            <a:r>
              <a:rPr lang="en-US" sz="4800" dirty="0"/>
              <a:t>Reference</a:t>
            </a:r>
          </a:p>
        </p:txBody>
      </p:sp>
      <p:sp>
        <p:nvSpPr>
          <p:cNvPr id="3" name="Content Placeholder 2">
            <a:extLst>
              <a:ext uri="{FF2B5EF4-FFF2-40B4-BE49-F238E27FC236}">
                <a16:creationId xmlns:a16="http://schemas.microsoft.com/office/drawing/2014/main" id="{DB9D96CA-7287-4972-81A8-5671919C5212}"/>
              </a:ext>
            </a:extLst>
          </p:cNvPr>
          <p:cNvSpPr>
            <a:spLocks noGrp="1"/>
          </p:cNvSpPr>
          <p:nvPr>
            <p:ph idx="1"/>
          </p:nvPr>
        </p:nvSpPr>
        <p:spPr>
          <a:xfrm>
            <a:off x="838200" y="1588435"/>
            <a:ext cx="10515600" cy="4904440"/>
          </a:xfrm>
        </p:spPr>
        <p:txBody>
          <a:bodyPr>
            <a:noAutofit/>
          </a:bodyPr>
          <a:lstStyle/>
          <a:p>
            <a:pPr>
              <a:lnSpc>
                <a:spcPct val="100000"/>
              </a:lnSpc>
              <a:spcBef>
                <a:spcPts val="0"/>
              </a:spcBef>
            </a:pPr>
            <a:r>
              <a:rPr lang="en-US" sz="2000" dirty="0"/>
              <a:t>American Hospital Association, Committee on Research and Committee on Performance 	Improvement.  (2016).   Care and payment models to achieve triple aim.  Retrieved 	from </a:t>
            </a:r>
            <a:r>
              <a:rPr lang="en-US" sz="2000" dirty="0">
                <a:hlinkClick r:id="rId2"/>
              </a:rPr>
              <a:t>https://www.aha.org/system/files/</a:t>
            </a:r>
            <a:r>
              <a:rPr lang="en-US" sz="2000" u="sng" dirty="0">
                <a:solidFill>
                  <a:srgbClr val="0070C0"/>
                </a:solidFill>
                <a:hlinkClick r:id="rId2"/>
              </a:rPr>
              <a:t>2018-01/care-payment-models-achieve-triple-</a:t>
            </a:r>
            <a:r>
              <a:rPr lang="en-US" sz="2000" u="sng" dirty="0">
                <a:solidFill>
                  <a:schemeClr val="bg1"/>
                </a:solidFill>
              </a:rPr>
              <a:t>	</a:t>
            </a:r>
            <a:r>
              <a:rPr lang="en-US" sz="2000" u="sng" dirty="0">
                <a:solidFill>
                  <a:srgbClr val="0070C0"/>
                </a:solidFill>
              </a:rPr>
              <a:t>aim-report-2016.pdf</a:t>
            </a:r>
          </a:p>
          <a:p>
            <a:pPr>
              <a:lnSpc>
                <a:spcPct val="100000"/>
              </a:lnSpc>
              <a:spcBef>
                <a:spcPts val="0"/>
              </a:spcBef>
            </a:pPr>
            <a:r>
              <a:rPr lang="en-US" sz="2000" dirty="0" err="1"/>
              <a:t>Eng</a:t>
            </a:r>
            <a:r>
              <a:rPr lang="en-US" sz="2000" dirty="0"/>
              <a:t>, J.  (2018).  Trying to improve </a:t>
            </a:r>
            <a:r>
              <a:rPr lang="en-US" sz="2000" dirty="0" err="1"/>
              <a:t>paitnent</a:t>
            </a:r>
            <a:r>
              <a:rPr lang="en-US" sz="2000" dirty="0"/>
              <a:t> </a:t>
            </a:r>
            <a:r>
              <a:rPr lang="en-US" sz="2000" dirty="0" err="1"/>
              <a:t>exerpience</a:t>
            </a:r>
            <a:r>
              <a:rPr lang="en-US" sz="2000" dirty="0"/>
              <a:t>?  “Don’t chase random acts of goodness”</a:t>
            </a:r>
          </a:p>
          <a:p>
            <a:pPr marL="457200" lvl="1" indent="0">
              <a:lnSpc>
                <a:spcPct val="100000"/>
              </a:lnSpc>
              <a:spcBef>
                <a:spcPts val="0"/>
              </a:spcBef>
              <a:buNone/>
            </a:pPr>
            <a:r>
              <a:rPr lang="en-US" sz="1600" dirty="0"/>
              <a:t>	</a:t>
            </a:r>
            <a:r>
              <a:rPr lang="en-US" sz="1600" dirty="0" err="1"/>
              <a:t>Retrived</a:t>
            </a:r>
            <a:r>
              <a:rPr lang="en-US" sz="1600" dirty="0"/>
              <a:t> from </a:t>
            </a:r>
            <a:r>
              <a:rPr lang="en-US" sz="1600" dirty="0">
                <a:solidFill>
                  <a:srgbClr val="0070C0"/>
                </a:solidFill>
                <a:hlinkClick r:id="rId3">
                  <a:extLst>
                    <a:ext uri="{A12FA001-AC4F-418D-AE19-62706E023703}">
                      <ahyp:hlinkClr xmlns:ahyp="http://schemas.microsoft.com/office/drawing/2018/hyperlinkcolor" val="tx"/>
                    </a:ext>
                  </a:extLst>
                </a:hlinkClick>
              </a:rPr>
              <a:t>http://www.ihi.org/communities/blogs/trying-to-improve-patient-experience-don-t-chase-random-</a:t>
            </a:r>
            <a:r>
              <a:rPr lang="en-US" sz="1600" dirty="0">
                <a:solidFill>
                  <a:schemeClr val="bg1"/>
                </a:solidFill>
                <a:hlinkClick r:id="rId3">
                  <a:extLst>
                    <a:ext uri="{A12FA001-AC4F-418D-AE19-62706E023703}">
                      <ahyp:hlinkClr xmlns:ahyp="http://schemas.microsoft.com/office/drawing/2018/hyperlinkcolor" val="tx"/>
                    </a:ext>
                  </a:extLst>
                </a:hlinkClick>
              </a:rPr>
              <a:t>	</a:t>
            </a:r>
            <a:r>
              <a:rPr lang="en-US" sz="1600" dirty="0">
                <a:solidFill>
                  <a:srgbClr val="0070C0"/>
                </a:solidFill>
                <a:hlinkClick r:id="rId3">
                  <a:extLst>
                    <a:ext uri="{A12FA001-AC4F-418D-AE19-62706E023703}">
                      <ahyp:hlinkClr xmlns:ahyp="http://schemas.microsoft.com/office/drawing/2018/hyperlinkcolor" val="tx"/>
                    </a:ext>
                  </a:extLst>
                </a:hlinkClick>
              </a:rPr>
              <a:t>acts-of-goodness</a:t>
            </a:r>
            <a:endParaRPr lang="en-US" sz="1600" dirty="0">
              <a:solidFill>
                <a:srgbClr val="0070C0"/>
              </a:solidFill>
            </a:endParaRPr>
          </a:p>
          <a:p>
            <a:pPr>
              <a:lnSpc>
                <a:spcPct val="100000"/>
              </a:lnSpc>
              <a:spcBef>
                <a:spcPts val="0"/>
              </a:spcBef>
            </a:pPr>
            <a:r>
              <a:rPr lang="en-US" sz="2000" dirty="0"/>
              <a:t>Fawcett, K. J. , Neff, R. K. , Freese Decker, C. M. &amp; Faber, J. E. (2018).   Achieving IHI’s triple aim by 	utilizing core health program with community health workers in rural communities.  </a:t>
            </a:r>
            <a:r>
              <a:rPr lang="en-US" sz="2000" i="1" dirty="0"/>
              <a:t>Family  	&amp; Community Health</a:t>
            </a:r>
            <a:r>
              <a:rPr lang="en-US" sz="2000" dirty="0"/>
              <a:t>, 41(4), 255–264. doi: 10.1097/FCH.0000000000000196.</a:t>
            </a:r>
          </a:p>
          <a:p>
            <a:pPr>
              <a:lnSpc>
                <a:spcPct val="100000"/>
              </a:lnSpc>
              <a:spcBef>
                <a:spcPts val="0"/>
              </a:spcBef>
            </a:pPr>
            <a:r>
              <a:rPr lang="en-US" sz="2000" dirty="0"/>
              <a:t>Fox, K. &amp; McCorkle, R.  (2018).  An employee-centered care model responds to the triple aim:  	Improving employee health.  Retrieved from 	</a:t>
            </a:r>
            <a:r>
              <a:rPr lang="en-US" sz="2000" dirty="0">
                <a:solidFill>
                  <a:srgbClr val="0070C0"/>
                </a:solidFill>
                <a:hlinkClick r:id="rId4">
                  <a:extLst>
                    <a:ext uri="{A12FA001-AC4F-418D-AE19-62706E023703}">
                      <ahyp:hlinkClr xmlns:ahyp="http://schemas.microsoft.com/office/drawing/2018/hyperlinkcolor" val="tx"/>
                    </a:ext>
                  </a:extLst>
                </a:hlinkClick>
              </a:rPr>
              <a:t>https://journals.sagepub.com/doi/full/10.1177/2165079917742</a:t>
            </a:r>
            <a:r>
              <a:rPr lang="en-US" sz="2000" u="sng" dirty="0">
                <a:solidFill>
                  <a:srgbClr val="0070C0"/>
                </a:solidFill>
              </a:rPr>
              <a:t>663</a:t>
            </a:r>
            <a:endParaRPr lang="en-US" sz="2000" dirty="0">
              <a:solidFill>
                <a:srgbClr val="0070C0"/>
              </a:solidFill>
              <a:cs typeface="Times New Roman" panose="02020603050405020304" pitchFamily="18" charset="0"/>
            </a:endParaRPr>
          </a:p>
          <a:p>
            <a:pPr marL="347472" indent="-347472">
              <a:lnSpc>
                <a:spcPct val="100000"/>
              </a:lnSpc>
              <a:spcBef>
                <a:spcPts val="648"/>
              </a:spcBef>
              <a:spcAft>
                <a:spcPts val="50"/>
              </a:spcAft>
            </a:pPr>
            <a:r>
              <a:rPr lang="en-US" sz="2000" dirty="0">
                <a:cs typeface="Times New Roman" panose="02020603050405020304" pitchFamily="18" charset="0"/>
              </a:rPr>
              <a:t>Institute of Healthcare Improvement. (n.d.). The 	IHI Triple Aim. Retrieved from</a:t>
            </a:r>
            <a:r>
              <a:rPr lang="en-US" sz="2000" dirty="0">
                <a:solidFill>
                  <a:schemeClr val="bg1"/>
                </a:solidFill>
                <a:hlinkClick r:id="rId5">
                  <a:extLst>
                    <a:ext uri="{A12FA001-AC4F-418D-AE19-62706E023703}">
                      <ahyp:hlinkClr xmlns:ahyp="http://schemas.microsoft.com/office/drawing/2018/hyperlinkcolor" val="tx"/>
                    </a:ext>
                  </a:extLst>
                </a:hlinkClick>
              </a:rPr>
              <a:t>	</a:t>
            </a:r>
            <a:r>
              <a:rPr lang="en-US" sz="2000" u="sng" dirty="0">
                <a:solidFill>
                  <a:schemeClr val="bg1"/>
                </a:solidFill>
                <a:hlinkClick r:id="rId5">
                  <a:extLst>
                    <a:ext uri="{A12FA001-AC4F-418D-AE19-62706E023703}">
                      <ahyp:hlinkClr xmlns:ahyp="http://schemas.microsoft.com/office/drawing/2018/hyperlinkcolor" val="tx"/>
                    </a:ext>
                  </a:extLst>
                </a:hlinkClick>
              </a:rPr>
              <a:t>	</a:t>
            </a:r>
            <a:r>
              <a:rPr lang="en-US" sz="2000" dirty="0">
                <a:solidFill>
                  <a:srgbClr val="0070C0"/>
                </a:solidFill>
                <a:hlinkClick r:id="rId5">
                  <a:extLst>
                    <a:ext uri="{A12FA001-AC4F-418D-AE19-62706E023703}">
                      <ahyp:hlinkClr xmlns:ahyp="http://schemas.microsoft.com/office/drawing/2018/hyperlinkcolor" val="tx"/>
                    </a:ext>
                  </a:extLst>
                </a:hlinkClick>
              </a:rPr>
              <a:t>http://www.ihi.org/Engage/Initiatives/TripleAim/Pages/default.aspx</a:t>
            </a:r>
            <a:endParaRPr lang="en-US" sz="2000" dirty="0">
              <a:solidFill>
                <a:srgbClr val="0070C0"/>
              </a:solidFill>
            </a:endParaRPr>
          </a:p>
        </p:txBody>
      </p:sp>
    </p:spTree>
    <p:extLst>
      <p:ext uri="{BB962C8B-B14F-4D97-AF65-F5344CB8AC3E}">
        <p14:creationId xmlns:p14="http://schemas.microsoft.com/office/powerpoint/2010/main" val="3598655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1580C4-0F23-D647-8E8F-3357A282CA2F}"/>
              </a:ext>
            </a:extLst>
          </p:cNvPr>
          <p:cNvSpPr>
            <a:spLocks noGrp="1"/>
          </p:cNvSpPr>
          <p:nvPr>
            <p:ph idx="4294967295"/>
          </p:nvPr>
        </p:nvSpPr>
        <p:spPr>
          <a:xfrm>
            <a:off x="554181" y="246207"/>
            <a:ext cx="11171653" cy="6376266"/>
          </a:xfrm>
        </p:spPr>
        <p:txBody>
          <a:bodyPr>
            <a:normAutofit lnSpcReduction="10000"/>
          </a:bodyPr>
          <a:lstStyle/>
          <a:p>
            <a:pPr>
              <a:lnSpc>
                <a:spcPct val="100000"/>
              </a:lnSpc>
              <a:spcBef>
                <a:spcPts val="0"/>
              </a:spcBef>
            </a:pPr>
            <a:r>
              <a:rPr lang="en-US" sz="2000" dirty="0"/>
              <a:t>Lewis, N.  (2014).  A primer on defining the triple aim.  Retrieved from 	</a:t>
            </a:r>
            <a:r>
              <a:rPr lang="en-US" sz="2000" dirty="0">
                <a:hlinkClick r:id="rId3"/>
              </a:rPr>
              <a:t>http://www.ihi.org/communities/blogs/a-primer-on-defining-the-triple-aim</a:t>
            </a:r>
            <a:endParaRPr lang="en-US" sz="2000" dirty="0"/>
          </a:p>
          <a:p>
            <a:pPr>
              <a:lnSpc>
                <a:spcPct val="100000"/>
              </a:lnSpc>
              <a:spcBef>
                <a:spcPts val="0"/>
              </a:spcBef>
            </a:pPr>
            <a:r>
              <a:rPr lang="en-US" sz="2000" dirty="0"/>
              <a:t>McCaskill, S. P., Schwartz, L. A., </a:t>
            </a:r>
            <a:r>
              <a:rPr lang="en-US" sz="2000" dirty="0" err="1"/>
              <a:t>Derouin</a:t>
            </a:r>
            <a:r>
              <a:rPr lang="en-US" sz="2000" dirty="0"/>
              <a:t>, A. L., Pegram, A. H. (2014). 	Effectiveness of an on-site 	health clinic at a self-insured university: A cost-benefit analysis. </a:t>
            </a:r>
            <a:r>
              <a:rPr lang="en-US" sz="2000" i="1" dirty="0"/>
              <a:t>Workplace Health &amp; Safety</a:t>
            </a:r>
            <a:r>
              <a:rPr lang="en-US" sz="2000" dirty="0"/>
              <a:t>, 	62, 162-169.  Retrieved from 	</a:t>
            </a:r>
            <a:r>
              <a:rPr lang="en-US" sz="2000" dirty="0">
                <a:solidFill>
                  <a:srgbClr val="0070C0"/>
                </a:solidFill>
                <a:hlinkClick r:id="rId4"/>
              </a:rPr>
              <a:t>https://journals.sagepub.com/doi/10.1177/21650799140620040</a:t>
            </a:r>
            <a:r>
              <a:rPr lang="en-US" sz="2000" u="sng" dirty="0">
                <a:solidFill>
                  <a:srgbClr val="0070C0"/>
                </a:solidFill>
                <a:hlinkClick r:id="rId4"/>
              </a:rPr>
              <a:t>5</a:t>
            </a:r>
            <a:endParaRPr lang="en-US" sz="2000" u="sng" dirty="0">
              <a:solidFill>
                <a:srgbClr val="0070C0"/>
              </a:solidFill>
            </a:endParaRPr>
          </a:p>
          <a:p>
            <a:pPr>
              <a:lnSpc>
                <a:spcPct val="100000"/>
              </a:lnSpc>
              <a:spcBef>
                <a:spcPts val="0"/>
              </a:spcBef>
            </a:pPr>
            <a:r>
              <a:rPr lang="en-US" sz="2000" dirty="0"/>
              <a:t>NEJM Catalyst.  (2018).  What are bundled payments?  Retrieved from 	</a:t>
            </a:r>
            <a:r>
              <a:rPr lang="en-US" sz="2000" dirty="0">
                <a:hlinkClick r:id="rId5"/>
              </a:rPr>
              <a:t>https://catalyst.nejm.org/doi/full/10.1056/CAT.18.0247</a:t>
            </a:r>
            <a:endParaRPr lang="en-US" sz="2000" dirty="0"/>
          </a:p>
          <a:p>
            <a:pPr>
              <a:lnSpc>
                <a:spcPct val="100000"/>
              </a:lnSpc>
              <a:spcBef>
                <a:spcPts val="0"/>
              </a:spcBef>
            </a:pPr>
            <a:r>
              <a:rPr lang="en-US" sz="2000" dirty="0"/>
              <a:t>Norman, A.  (2019).  An overview of the triple aim:  A framework to help health care systems 	optimize performance.  Retrieved from </a:t>
            </a:r>
            <a:r>
              <a:rPr lang="en-US" sz="2000" dirty="0">
                <a:solidFill>
                  <a:srgbClr val="0070C0"/>
                </a:solidFill>
                <a:hlinkClick r:id="rId6">
                  <a:extLst>
                    <a:ext uri="{A12FA001-AC4F-418D-AE19-62706E023703}">
                      <ahyp:hlinkClr xmlns:ahyp="http://schemas.microsoft.com/office/drawing/2018/hyperlinkcolor" val="tx"/>
                    </a:ext>
                  </a:extLst>
                </a:hlinkClick>
              </a:rPr>
              <a:t>https://www.verywellhealth.com/triple-aim-</a:t>
            </a:r>
            <a:r>
              <a:rPr lang="en-US" sz="2000" dirty="0">
                <a:solidFill>
                  <a:schemeClr val="bg1"/>
                </a:solidFill>
                <a:hlinkClick r:id="rId6">
                  <a:extLst>
                    <a:ext uri="{A12FA001-AC4F-418D-AE19-62706E023703}">
                      <ahyp:hlinkClr xmlns:ahyp="http://schemas.microsoft.com/office/drawing/2018/hyperlinkcolor" val="tx"/>
                    </a:ext>
                  </a:extLst>
                </a:hlinkClick>
              </a:rPr>
              <a:t>	</a:t>
            </a:r>
            <a:r>
              <a:rPr lang="en-US" sz="2000" dirty="0">
                <a:solidFill>
                  <a:srgbClr val="0070C0"/>
                </a:solidFill>
                <a:hlinkClick r:id="rId6">
                  <a:extLst>
                    <a:ext uri="{A12FA001-AC4F-418D-AE19-62706E023703}">
                      <ahyp:hlinkClr xmlns:ahyp="http://schemas.microsoft.com/office/drawing/2018/hyperlinkcolor" val="tx"/>
                    </a:ext>
                  </a:extLst>
                </a:hlinkClick>
              </a:rPr>
              <a:t>4174961</a:t>
            </a:r>
            <a:endParaRPr lang="en-US" sz="2000" dirty="0">
              <a:solidFill>
                <a:srgbClr val="0070C0"/>
              </a:solidFill>
            </a:endParaRPr>
          </a:p>
          <a:p>
            <a:pPr>
              <a:lnSpc>
                <a:spcPct val="100000"/>
              </a:lnSpc>
              <a:spcBef>
                <a:spcPts val="0"/>
              </a:spcBef>
            </a:pPr>
            <a:r>
              <a:rPr lang="en-US" sz="2000" dirty="0"/>
              <a:t>Stevens, K.  (2013).  The impact of evidence-based practice in nursing and the next big idea.  </a:t>
            </a:r>
            <a:r>
              <a:rPr lang="en-US" sz="2000" i="1" dirty="0"/>
              <a:t>The 	Online Journal of Issues in Nursing.  </a:t>
            </a:r>
            <a:r>
              <a:rPr lang="en-US" sz="2000" dirty="0"/>
              <a:t>18(2). </a:t>
            </a:r>
            <a:r>
              <a:rPr lang="en-US" sz="2000" b="1" dirty="0"/>
              <a:t>DOI:</a:t>
            </a:r>
            <a:r>
              <a:rPr lang="en-US" sz="2000" dirty="0"/>
              <a:t> 10.3912/OJIN.Vol18No02Man04</a:t>
            </a:r>
          </a:p>
          <a:p>
            <a:pPr>
              <a:lnSpc>
                <a:spcPct val="100000"/>
              </a:lnSpc>
              <a:spcBef>
                <a:spcPts val="0"/>
              </a:spcBef>
            </a:pPr>
            <a:r>
              <a:rPr lang="en-US" sz="2000" dirty="0"/>
              <a:t>Visser, M., &amp; Dlamini, B.C., (2017).  Challenges in nursing: The psychological needs of nurses in rural 	areas.   Remedy Open Access,  2(1068).  Retrieved from  	</a:t>
            </a:r>
            <a:r>
              <a:rPr lang="en-US" sz="2000" dirty="0">
                <a:hlinkClick r:id="rId7"/>
              </a:rPr>
              <a:t>https://repository.up.ac.za/bitstream/handle/2263/65325/Dlamini_Challenges_2017.pdf?sequen</a:t>
            </a:r>
            <a:r>
              <a:rPr lang="en-US" sz="2000" dirty="0"/>
              <a:t>	</a:t>
            </a:r>
            <a:r>
              <a:rPr lang="en-US" sz="2000" u="sng" dirty="0" err="1">
                <a:solidFill>
                  <a:srgbClr val="002060"/>
                </a:solidFill>
              </a:rPr>
              <a:t>ce</a:t>
            </a:r>
            <a:r>
              <a:rPr lang="en-US" sz="2000" u="sng" dirty="0">
                <a:solidFill>
                  <a:srgbClr val="002060"/>
                </a:solidFill>
              </a:rPr>
              <a:t>=1</a:t>
            </a:r>
          </a:p>
          <a:p>
            <a:pPr>
              <a:lnSpc>
                <a:spcPct val="100000"/>
              </a:lnSpc>
              <a:spcBef>
                <a:spcPts val="0"/>
              </a:spcBef>
            </a:pPr>
            <a:r>
              <a:rPr lang="en-US" sz="2000" dirty="0">
                <a:solidFill>
                  <a:srgbClr val="00B050"/>
                </a:solidFill>
              </a:rPr>
              <a:t>Wilkinson, G. W., Sager, A., Selig, S., Antonelli, R., Morton, S., Hirsch, G., … </a:t>
            </a:r>
            <a:r>
              <a:rPr lang="en-US" sz="2000" dirty="0" err="1">
                <a:solidFill>
                  <a:srgbClr val="00B050"/>
                </a:solidFill>
              </a:rPr>
              <a:t>Wachman</a:t>
            </a:r>
            <a:r>
              <a:rPr lang="en-US" sz="2000" dirty="0">
                <a:solidFill>
                  <a:srgbClr val="00B050"/>
                </a:solidFill>
              </a:rPr>
              <a:t>, M. (2017). 	No equity, no triple aim: Strategic proposals to advance health equity in a volatile policy 	environment. </a:t>
            </a:r>
            <a:r>
              <a:rPr lang="en-US" sz="2000" i="1" dirty="0">
                <a:solidFill>
                  <a:srgbClr val="00B050"/>
                </a:solidFill>
              </a:rPr>
              <a:t>American journal of public health</a:t>
            </a:r>
            <a:r>
              <a:rPr lang="en-US" sz="2000" dirty="0">
                <a:solidFill>
                  <a:srgbClr val="00B050"/>
                </a:solidFill>
              </a:rPr>
              <a:t>, </a:t>
            </a:r>
            <a:r>
              <a:rPr lang="en-US" sz="2000" i="1" dirty="0">
                <a:solidFill>
                  <a:srgbClr val="00B050"/>
                </a:solidFill>
              </a:rPr>
              <a:t>107</a:t>
            </a:r>
            <a:r>
              <a:rPr lang="en-US" sz="2000" dirty="0">
                <a:solidFill>
                  <a:srgbClr val="00B050"/>
                </a:solidFill>
              </a:rPr>
              <a:t>(S3), S223–S228. 	doi:10.2105/AJPH.2017.304000</a:t>
            </a:r>
          </a:p>
          <a:p>
            <a:pPr>
              <a:lnSpc>
                <a:spcPct val="100000"/>
              </a:lnSpc>
              <a:spcBef>
                <a:spcPts val="0"/>
              </a:spcBef>
            </a:pPr>
            <a:r>
              <a:rPr lang="en-US" sz="2000" dirty="0">
                <a:solidFill>
                  <a:srgbClr val="00B050"/>
                </a:solidFill>
              </a:rPr>
              <a:t>https://</a:t>
            </a:r>
            <a:r>
              <a:rPr lang="en-US" sz="2000" dirty="0" err="1">
                <a:solidFill>
                  <a:srgbClr val="00B050"/>
                </a:solidFill>
              </a:rPr>
              <a:t>www.cms.gov</a:t>
            </a:r>
            <a:r>
              <a:rPr lang="en-US" sz="2000" dirty="0">
                <a:solidFill>
                  <a:srgbClr val="00B050"/>
                </a:solidFill>
              </a:rPr>
              <a:t>/Medicare/Quality-Initiatives-Patient-Assessment-Instruments/Value-Based-Programs/Value-Based-Programs</a:t>
            </a:r>
          </a:p>
        </p:txBody>
      </p:sp>
    </p:spTree>
    <p:extLst>
      <p:ext uri="{BB962C8B-B14F-4D97-AF65-F5344CB8AC3E}">
        <p14:creationId xmlns:p14="http://schemas.microsoft.com/office/powerpoint/2010/main" val="8964232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3473</Words>
  <Application>Microsoft Macintosh PowerPoint</Application>
  <PresentationFormat>Widescreen</PresentationFormat>
  <Paragraphs>161</Paragraphs>
  <Slides>17</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Objective</vt:lpstr>
      <vt:lpstr>Triple Aim</vt:lpstr>
      <vt:lpstr>Experience of Care/Patient Satisfaction</vt:lpstr>
      <vt:lpstr>Decreasing Per Capita Cost</vt:lpstr>
      <vt:lpstr>Improving Population or Community Health</vt:lpstr>
      <vt:lpstr>Health Care Models</vt:lpstr>
      <vt:lpstr>Employee-Centered Care Model </vt:lpstr>
      <vt:lpstr>Core Health Program</vt:lpstr>
      <vt:lpstr>Care and Payment Model</vt:lpstr>
      <vt:lpstr>PowerPoint Presentation</vt:lpstr>
      <vt:lpstr>Evidence-based Data </vt:lpstr>
      <vt:lpstr>Governmental Regulatory Initiatives</vt:lpstr>
      <vt:lpstr>PowerPoint Presentation</vt:lpstr>
      <vt:lpstr>Process Improvement Recommendation</vt:lpstr>
      <vt:lpstr>Reference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Simington, Holli</dc:creator>
  <cp:lastModifiedBy>Adwoa Amoabeng</cp:lastModifiedBy>
  <cp:revision>64</cp:revision>
  <dcterms:created xsi:type="dcterms:W3CDTF">2020-01-27T11:04:39Z</dcterms:created>
  <dcterms:modified xsi:type="dcterms:W3CDTF">2020-12-23T14:02:33Z</dcterms:modified>
</cp:coreProperties>
</file>